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7" r:id="rId2"/>
    <p:sldId id="269" r:id="rId3"/>
    <p:sldId id="270" r:id="rId4"/>
    <p:sldId id="289" r:id="rId5"/>
    <p:sldId id="273" r:id="rId6"/>
    <p:sldId id="290" r:id="rId7"/>
    <p:sldId id="291" r:id="rId8"/>
    <p:sldId id="292" r:id="rId9"/>
    <p:sldId id="293" r:id="rId10"/>
    <p:sldId id="278" r:id="rId11"/>
    <p:sldId id="294" r:id="rId12"/>
    <p:sldId id="280" r:id="rId13"/>
    <p:sldId id="281" r:id="rId14"/>
    <p:sldId id="282" r:id="rId15"/>
    <p:sldId id="283" r:id="rId16"/>
    <p:sldId id="284" r:id="rId17"/>
    <p:sldId id="285" r:id="rId18"/>
    <p:sldId id="295" r:id="rId19"/>
    <p:sldId id="287" r:id="rId20"/>
    <p:sldId id="288" r:id="rId21"/>
    <p:sldId id="296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3473"/>
    <a:srgbClr val="FBB8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haytaev%20PC\YandexDisk\&#1060;&#1091;&#1085;&#1082;&#1094;&#1080;&#1086;&#1085;&#1072;&#1083;&#1100;&#1085;&#1072;&#1103;%20&#1075;&#1088;&#1072;&#1084;&#1086;&#1090;&#1085;&#1086;&#1089;&#1090;&#1100;\&#1060;&#1043;%20&#1082;&#1083;&#1072;&#1089;&#1090;&#1077;&#1088;&#1085;&#1099;&#1081;%20&#1072;&#1085;&#1072;&#1083;&#1080;&#1079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Общие результаты</c:v>
                </c:pt>
              </c:strCache>
            </c:strRef>
          </c:tx>
          <c:spPr>
            <a:solidFill>
              <a:srgbClr val="4472C4"/>
            </a:solidFill>
            <a:ln w="0">
              <a:noFill/>
            </a:ln>
          </c:spPr>
          <c:dPt>
            <c:idx val="0"/>
            <c:bubble3D val="0"/>
            <c:spPr>
              <a:solidFill>
                <a:srgbClr val="C00000"/>
              </a:solidFill>
              <a:ln w="1908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1-ECA4-429B-9604-83FD2492609C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8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3-ECA4-429B-9604-83FD2492609C}"/>
              </c:ext>
            </c:extLst>
          </c:dPt>
          <c:dPt>
            <c:idx val="2"/>
            <c:bubble3D val="0"/>
            <c:spPr>
              <a:solidFill>
                <a:srgbClr val="70AD47"/>
              </a:solidFill>
              <a:ln w="1908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5-ECA4-429B-9604-83FD2492609C}"/>
              </c:ext>
            </c:extLst>
          </c:dPt>
          <c:dLbls>
            <c:dLbl>
              <c:idx val="0"/>
              <c:layout/>
              <c:numFmt formatCode="0.00%" sourceLinked="0"/>
              <c:spPr/>
              <c:txPr>
                <a:bodyPr wrap="square"/>
                <a:lstStyle/>
                <a:p>
                  <a:pPr>
                    <a:defRPr sz="900" b="0" strike="noStrike" spc="-1">
                      <a:solidFill>
                        <a:srgbClr val="404040"/>
                      </a:solidFill>
                      <a:latin typeface="Calibri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CA4-429B-9604-83FD2492609C}"/>
                </c:ext>
              </c:extLst>
            </c:dLbl>
            <c:dLbl>
              <c:idx val="1"/>
              <c:layout/>
              <c:numFmt formatCode="0.00%" sourceLinked="0"/>
              <c:spPr/>
              <c:txPr>
                <a:bodyPr wrap="square"/>
                <a:lstStyle/>
                <a:p>
                  <a:pPr>
                    <a:defRPr sz="900" b="0" strike="noStrike" spc="-1">
                      <a:solidFill>
                        <a:srgbClr val="404040"/>
                      </a:solidFill>
                      <a:latin typeface="Calibri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CA4-429B-9604-83FD2492609C}"/>
                </c:ext>
              </c:extLst>
            </c:dLbl>
            <c:dLbl>
              <c:idx val="2"/>
              <c:layout/>
              <c:numFmt formatCode="0.00%" sourceLinked="0"/>
              <c:spPr/>
              <c:txPr>
                <a:bodyPr wrap="square"/>
                <a:lstStyle/>
                <a:p>
                  <a:pPr>
                    <a:defRPr sz="900" b="0" strike="noStrike" spc="-1">
                      <a:solidFill>
                        <a:srgbClr val="404040"/>
                      </a:solidFill>
                      <a:latin typeface="Calibri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CA4-429B-9604-83FD2492609C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900" b="0" strike="noStrike" spc="-1">
                    <a:solidFill>
                      <a:srgbClr val="404040"/>
                    </a:solidFill>
                    <a:latin typeface="Calibri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Недостаточный уровень</c:v>
                </c:pt>
                <c:pt idx="1">
                  <c:v>Базовый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0.47328912798698902</c:v>
                </c:pt>
                <c:pt idx="1">
                  <c:v>0.42987614162392124</c:v>
                </c:pt>
                <c:pt idx="2">
                  <c:v>9.6834730389090698E-2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CA4-429B-9604-83FD249260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0">
          <a:noFill/>
        </a:ln>
      </c:spPr>
    </c:plotArea>
    <c:legend>
      <c:legendPos val="b"/>
      <c:layout/>
      <c:overlay val="0"/>
      <c:spPr>
        <a:noFill/>
        <a:ln w="0">
          <a:noFill/>
        </a:ln>
      </c:spPr>
      <c:txPr>
        <a:bodyPr/>
        <a:lstStyle/>
        <a:p>
          <a:pPr>
            <a:defRPr sz="900" b="0" strike="noStrike" spc="-1">
              <a:solidFill>
                <a:srgbClr val="595959"/>
              </a:solidFill>
              <a:latin typeface="Calibri"/>
            </a:defRPr>
          </a:pPr>
          <a:endParaRPr lang="ru-RU"/>
        </a:p>
      </c:txPr>
    </c:legend>
    <c:plotVisOnly val="1"/>
    <c:dispBlanksAs val="zero"/>
    <c:showDLblsOverMax val="1"/>
  </c:chart>
  <c:spPr>
    <a:solidFill>
      <a:srgbClr val="FFFFFF"/>
    </a:solidFill>
    <a:ln w="9360">
      <a:solidFill>
        <a:srgbClr val="D9D9D9"/>
      </a:solidFill>
      <a:round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Общие результаты </c:v>
                </c:pt>
              </c:strCache>
            </c:strRef>
          </c:tx>
          <c:spPr>
            <a:solidFill>
              <a:srgbClr val="4472C4"/>
            </a:solidFill>
            <a:ln w="0">
              <a:noFill/>
            </a:ln>
          </c:spPr>
          <c:dPt>
            <c:idx val="0"/>
            <c:bubble3D val="0"/>
            <c:spPr>
              <a:solidFill>
                <a:srgbClr val="C00000"/>
              </a:solidFill>
              <a:ln w="1908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1-2284-4195-BAFF-FF3ACFB00B2F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8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3-2284-4195-BAFF-FF3ACFB00B2F}"/>
              </c:ext>
            </c:extLst>
          </c:dPt>
          <c:dPt>
            <c:idx val="2"/>
            <c:bubble3D val="0"/>
            <c:spPr>
              <a:solidFill>
                <a:srgbClr val="70AD47"/>
              </a:solidFill>
              <a:ln w="1908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5-2284-4195-BAFF-FF3ACFB00B2F}"/>
              </c:ext>
            </c:extLst>
          </c:dPt>
          <c:dLbls>
            <c:dLbl>
              <c:idx val="0"/>
              <c:layout/>
              <c:numFmt formatCode="0.00%" sourceLinked="0"/>
              <c:spPr/>
              <c:txPr>
                <a:bodyPr wrap="square"/>
                <a:lstStyle/>
                <a:p>
                  <a:pPr>
                    <a:defRPr sz="900" b="0" strike="noStrike" spc="-1">
                      <a:solidFill>
                        <a:srgbClr val="404040"/>
                      </a:solidFill>
                      <a:latin typeface="Calibri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284-4195-BAFF-FF3ACFB00B2F}"/>
                </c:ext>
              </c:extLst>
            </c:dLbl>
            <c:dLbl>
              <c:idx val="1"/>
              <c:layout/>
              <c:numFmt formatCode="0.00%" sourceLinked="0"/>
              <c:spPr/>
              <c:txPr>
                <a:bodyPr wrap="square"/>
                <a:lstStyle/>
                <a:p>
                  <a:pPr>
                    <a:defRPr sz="900" b="0" strike="noStrike" spc="-1">
                      <a:solidFill>
                        <a:srgbClr val="404040"/>
                      </a:solidFill>
                      <a:latin typeface="Calibri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284-4195-BAFF-FF3ACFB00B2F}"/>
                </c:ext>
              </c:extLst>
            </c:dLbl>
            <c:dLbl>
              <c:idx val="2"/>
              <c:layout>
                <c:manualLayout>
                  <c:x val="-4.1535221993883834E-2"/>
                  <c:y val="1.0677311169437159E-3"/>
                </c:manualLayout>
              </c:layout>
              <c:numFmt formatCode="0.00%" sourceLinked="0"/>
              <c:spPr/>
              <c:txPr>
                <a:bodyPr wrap="square"/>
                <a:lstStyle/>
                <a:p>
                  <a:pPr>
                    <a:defRPr sz="900" b="0" strike="noStrike" spc="-1">
                      <a:solidFill>
                        <a:srgbClr val="404040"/>
                      </a:solidFill>
                      <a:latin typeface="Calibri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284-4195-BAFF-FF3ACFB00B2F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900" b="0" strike="noStrike" spc="-1">
                    <a:solidFill>
                      <a:srgbClr val="404040"/>
                    </a:solidFill>
                    <a:latin typeface="Calibri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Недостаточный уровень</c:v>
                </c:pt>
                <c:pt idx="1">
                  <c:v>Базовый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0.42898508759229825</c:v>
                </c:pt>
                <c:pt idx="1">
                  <c:v>0.50528449399160269</c:v>
                </c:pt>
                <c:pt idx="2">
                  <c:v>6.5730418416099598E-2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284-4195-BAFF-FF3ACFB00B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0">
          <a:noFill/>
        </a:ln>
      </c:spPr>
    </c:plotArea>
    <c:legend>
      <c:legendPos val="b"/>
      <c:layout/>
      <c:overlay val="0"/>
      <c:spPr>
        <a:noFill/>
        <a:ln w="0">
          <a:noFill/>
        </a:ln>
      </c:spPr>
      <c:txPr>
        <a:bodyPr/>
        <a:lstStyle/>
        <a:p>
          <a:pPr>
            <a:defRPr sz="900" b="0" strike="noStrike" spc="-1">
              <a:solidFill>
                <a:srgbClr val="595959"/>
              </a:solidFill>
              <a:latin typeface="Calibri"/>
            </a:defRPr>
          </a:pPr>
          <a:endParaRPr lang="ru-RU"/>
        </a:p>
      </c:txPr>
    </c:legend>
    <c:plotVisOnly val="1"/>
    <c:dispBlanksAs val="zero"/>
    <c:showDLblsOverMax val="1"/>
  </c:chart>
  <c:spPr>
    <a:solidFill>
      <a:srgbClr val="FFFFFF"/>
    </a:solidFill>
    <a:ln w="9360">
      <a:solidFill>
        <a:srgbClr val="D9D9D9"/>
      </a:solidFill>
      <a:round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'Уровни сформированности ФГ'!$B$2</c:f>
              <c:strCache>
                <c:ptCount val="1"/>
                <c:pt idx="0">
                  <c:v>Общие результаты 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694-489A-9186-CB283A42BC9D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694-489A-9186-CB283A42BC9D}"/>
              </c:ext>
            </c:extLst>
          </c:dPt>
          <c:dPt>
            <c:idx val="2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694-489A-9186-CB283A42BC9D}"/>
              </c:ext>
            </c:extLst>
          </c:dPt>
          <c:dLbls>
            <c:dLbl>
              <c:idx val="0"/>
              <c:layout>
                <c:manualLayout>
                  <c:x val="1.4236558231829606E-3"/>
                  <c:y val="-1.93937736949548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694-489A-9186-CB283A42BC9D}"/>
                </c:ext>
              </c:extLst>
            </c:dLbl>
            <c:dLbl>
              <c:idx val="1"/>
              <c:layout>
                <c:manualLayout>
                  <c:x val="-4.4087395241814646E-2"/>
                  <c:y val="-3.92435841353165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694-489A-9186-CB283A42BC9D}"/>
                </c:ext>
              </c:extLst>
            </c:dLbl>
            <c:dLbl>
              <c:idx val="2"/>
              <c:layout>
                <c:manualLayout>
                  <c:x val="-1.4657068670705703E-2"/>
                  <c:y val="-6.2809857101195723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694-489A-9186-CB283A42BC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'Уровни сформированности ФГ'!$A$3:$A$5</c:f>
              <c:strCache>
                <c:ptCount val="3"/>
                <c:pt idx="0">
                  <c:v>Недостаточный уровень</c:v>
                </c:pt>
                <c:pt idx="1">
                  <c:v>Базовый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'Уровни сформированности ФГ'!$B$3:$B$5</c:f>
              <c:numCache>
                <c:formatCode>0.00%</c:formatCode>
                <c:ptCount val="3"/>
                <c:pt idx="0">
                  <c:v>0.37700163913756163</c:v>
                </c:pt>
                <c:pt idx="1">
                  <c:v>0.38065817677468194</c:v>
                </c:pt>
                <c:pt idx="2">
                  <c:v>0.24234018408775698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694-489A-9186-CB283A42BC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Доля специалистов, имеющих образование по профилю "Педагогика" 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Педагогич.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Лист1!$A$2:$A$18</c:f>
              <c:strCache>
                <c:ptCount val="17"/>
                <c:pt idx="0">
                  <c:v>Аргун</c:v>
                </c:pt>
                <c:pt idx="1">
                  <c:v>Ачхой-Мартановский</c:v>
                </c:pt>
                <c:pt idx="2">
                  <c:v>Веденский</c:v>
                </c:pt>
                <c:pt idx="3">
                  <c:v>Грозненский</c:v>
                </c:pt>
                <c:pt idx="4">
                  <c:v>Грозный</c:v>
                </c:pt>
                <c:pt idx="5">
                  <c:v>Гудермесский</c:v>
                </c:pt>
                <c:pt idx="6">
                  <c:v>Итум-Калинский</c:v>
                </c:pt>
                <c:pt idx="7">
                  <c:v>Курчалоевский</c:v>
                </c:pt>
                <c:pt idx="8">
                  <c:v>Надтеречный</c:v>
                </c:pt>
                <c:pt idx="9">
                  <c:v>Наурский</c:v>
                </c:pt>
                <c:pt idx="10">
                  <c:v>Ножай-Юртовский</c:v>
                </c:pt>
                <c:pt idx="11">
                  <c:v>Серноводский</c:v>
                </c:pt>
                <c:pt idx="12">
                  <c:v>Урус-Мартановский</c:v>
                </c:pt>
                <c:pt idx="13">
                  <c:v>Шалинский</c:v>
                </c:pt>
                <c:pt idx="14">
                  <c:v>Шаройский</c:v>
                </c:pt>
                <c:pt idx="15">
                  <c:v>Шатойский</c:v>
                </c:pt>
                <c:pt idx="16">
                  <c:v>Шелковской</c:v>
                </c:pt>
              </c:strCache>
            </c:strRef>
          </c:cat>
          <c:val>
            <c:numRef>
              <c:f>Лист1!$B$2:$B$18</c:f>
              <c:numCache>
                <c:formatCode>General</c:formatCode>
                <c:ptCount val="17"/>
                <c:pt idx="0">
                  <c:v>8</c:v>
                </c:pt>
                <c:pt idx="1">
                  <c:v>5</c:v>
                </c:pt>
                <c:pt idx="2">
                  <c:v>5</c:v>
                </c:pt>
                <c:pt idx="3">
                  <c:v>6</c:v>
                </c:pt>
                <c:pt idx="4">
                  <c:v>15</c:v>
                </c:pt>
                <c:pt idx="5">
                  <c:v>11</c:v>
                </c:pt>
                <c:pt idx="6">
                  <c:v>3</c:v>
                </c:pt>
                <c:pt idx="7">
                  <c:v>11</c:v>
                </c:pt>
                <c:pt idx="8">
                  <c:v>4</c:v>
                </c:pt>
                <c:pt idx="9">
                  <c:v>5</c:v>
                </c:pt>
                <c:pt idx="10">
                  <c:v>7</c:v>
                </c:pt>
                <c:pt idx="11">
                  <c:v>5</c:v>
                </c:pt>
                <c:pt idx="12">
                  <c:v>12</c:v>
                </c:pt>
                <c:pt idx="13">
                  <c:v>2</c:v>
                </c:pt>
                <c:pt idx="14">
                  <c:v>1</c:v>
                </c:pt>
                <c:pt idx="15">
                  <c:v>4</c:v>
                </c:pt>
                <c:pt idx="16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3C-415A-A510-E103A3ACD83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Другое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Лист1!$A$2:$A$18</c:f>
              <c:strCache>
                <c:ptCount val="17"/>
                <c:pt idx="0">
                  <c:v>Аргун</c:v>
                </c:pt>
                <c:pt idx="1">
                  <c:v>Ачхой-Мартановский</c:v>
                </c:pt>
                <c:pt idx="2">
                  <c:v>Веденский</c:v>
                </c:pt>
                <c:pt idx="3">
                  <c:v>Грозненский</c:v>
                </c:pt>
                <c:pt idx="4">
                  <c:v>Грозный</c:v>
                </c:pt>
                <c:pt idx="5">
                  <c:v>Гудермесский</c:v>
                </c:pt>
                <c:pt idx="6">
                  <c:v>Итум-Калинский</c:v>
                </c:pt>
                <c:pt idx="7">
                  <c:v>Курчалоевский</c:v>
                </c:pt>
                <c:pt idx="8">
                  <c:v>Надтеречный</c:v>
                </c:pt>
                <c:pt idx="9">
                  <c:v>Наурский</c:v>
                </c:pt>
                <c:pt idx="10">
                  <c:v>Ножай-Юртовский</c:v>
                </c:pt>
                <c:pt idx="11">
                  <c:v>Серноводский</c:v>
                </c:pt>
                <c:pt idx="12">
                  <c:v>Урус-Мартановский</c:v>
                </c:pt>
                <c:pt idx="13">
                  <c:v>Шалинский</c:v>
                </c:pt>
                <c:pt idx="14">
                  <c:v>Шаройский</c:v>
                </c:pt>
                <c:pt idx="15">
                  <c:v>Шатойский</c:v>
                </c:pt>
                <c:pt idx="16">
                  <c:v>Шелковской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5</c:v>
                </c:pt>
                <c:pt idx="1">
                  <c:v>0</c:v>
                </c:pt>
                <c:pt idx="2">
                  <c:v>1</c:v>
                </c:pt>
                <c:pt idx="3">
                  <c:v>4</c:v>
                </c:pt>
                <c:pt idx="4">
                  <c:v>0</c:v>
                </c:pt>
                <c:pt idx="5">
                  <c:v>3</c:v>
                </c:pt>
                <c:pt idx="6">
                  <c:v>0</c:v>
                </c:pt>
                <c:pt idx="7">
                  <c:v>4</c:v>
                </c:pt>
                <c:pt idx="8">
                  <c:v>7</c:v>
                </c:pt>
                <c:pt idx="9">
                  <c:v>3</c:v>
                </c:pt>
                <c:pt idx="10">
                  <c:v>3</c:v>
                </c:pt>
                <c:pt idx="11">
                  <c:v>0</c:v>
                </c:pt>
                <c:pt idx="12">
                  <c:v>0</c:v>
                </c:pt>
                <c:pt idx="13">
                  <c:v>7</c:v>
                </c:pt>
                <c:pt idx="14">
                  <c:v>0</c:v>
                </c:pt>
                <c:pt idx="15">
                  <c:v>0</c:v>
                </c:pt>
                <c:pt idx="1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3C-415A-A510-E103A3ACD8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2415488"/>
        <c:axId val="112613632"/>
      </c:barChart>
      <c:catAx>
        <c:axId val="1124154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2613632"/>
        <c:crosses val="autoZero"/>
        <c:auto val="1"/>
        <c:lblAlgn val="ctr"/>
        <c:lblOffset val="100"/>
        <c:noMultiLvlLbl val="0"/>
      </c:catAx>
      <c:valAx>
        <c:axId val="112613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2415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prstDash val="solid"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D590E2-E2C2-4FBB-B6FB-D62BD647140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30D40117-39AD-4E79-BD2F-8C96324058F2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FBB81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Дифференциации</a:t>
          </a:r>
          <a:endParaRPr lang="ru-RU" sz="3200" dirty="0">
            <a:solidFill>
              <a:srgbClr val="FBB81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2DE6AF-F432-4C4E-9FD7-75DEC3F3051D}" type="parTrans" cxnId="{F1D3D5C3-5DB1-48C6-88AC-A81ECB8622EE}">
      <dgm:prSet/>
      <dgm:spPr/>
      <dgm:t>
        <a:bodyPr/>
        <a:lstStyle/>
        <a:p>
          <a:endParaRPr lang="ru-RU"/>
        </a:p>
      </dgm:t>
    </dgm:pt>
    <dgm:pt modelId="{E8A74E58-2416-4F1D-930E-E3F438E8186E}" type="sibTrans" cxnId="{F1D3D5C3-5DB1-48C6-88AC-A81ECB8622EE}">
      <dgm:prSet/>
      <dgm:spPr/>
      <dgm:t>
        <a:bodyPr/>
        <a:lstStyle/>
        <a:p>
          <a:endParaRPr lang="ru-RU"/>
        </a:p>
      </dgm:t>
    </dgm:pt>
    <dgm:pt modelId="{6FE87F47-6385-44A5-AB6E-1C8A8D569B55}">
      <dgm:prSet phldrT="[Текст]" custT="1"/>
      <dgm:spPr/>
      <dgm:t>
        <a:bodyPr/>
        <a:lstStyle/>
        <a:p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условий для детей, имеющих различные способности, проблемы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D9462D-8570-476A-A242-29C5B2ADCE87}" type="parTrans" cxnId="{FEB56C72-A4BA-4A6F-B42E-20BD9B0860C5}">
      <dgm:prSet/>
      <dgm:spPr/>
      <dgm:t>
        <a:bodyPr/>
        <a:lstStyle/>
        <a:p>
          <a:endParaRPr lang="ru-RU"/>
        </a:p>
      </dgm:t>
    </dgm:pt>
    <dgm:pt modelId="{F5CBB5D1-0388-4D5E-AAEF-DB9534F6523B}" type="sibTrans" cxnId="{FEB56C72-A4BA-4A6F-B42E-20BD9B0860C5}">
      <dgm:prSet/>
      <dgm:spPr/>
      <dgm:t>
        <a:bodyPr/>
        <a:lstStyle/>
        <a:p>
          <a:endParaRPr lang="ru-RU"/>
        </a:p>
      </dgm:t>
    </dgm:pt>
    <dgm:pt modelId="{ED1342DD-0DAE-4A72-9032-40812C46F84C}" type="pres">
      <dgm:prSet presAssocID="{6FD590E2-E2C2-4FBB-B6FB-D62BD647140E}" presName="Name0" presStyleCnt="0">
        <dgm:presLayoutVars>
          <dgm:dir/>
          <dgm:resizeHandles val="exact"/>
        </dgm:presLayoutVars>
      </dgm:prSet>
      <dgm:spPr/>
    </dgm:pt>
    <dgm:pt modelId="{6B8480BB-DEA5-44B3-A978-1A1D325E7BE6}" type="pres">
      <dgm:prSet presAssocID="{30D40117-39AD-4E79-BD2F-8C96324058F2}" presName="node" presStyleLbl="node1" presStyleIdx="0" presStyleCnt="2" custScaleX="87464" custScaleY="552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A4EBBE-F761-4C8E-B0FB-F2AB59034D1B}" type="pres">
      <dgm:prSet presAssocID="{E8A74E58-2416-4F1D-930E-E3F438E8186E}" presName="sibTrans" presStyleLbl="sibTrans2D1" presStyleIdx="0" presStyleCnt="1"/>
      <dgm:spPr/>
      <dgm:t>
        <a:bodyPr/>
        <a:lstStyle/>
        <a:p>
          <a:endParaRPr lang="ru-RU"/>
        </a:p>
      </dgm:t>
    </dgm:pt>
    <dgm:pt modelId="{0BE26BC9-E504-4CB3-B934-860EF29C306D}" type="pres">
      <dgm:prSet presAssocID="{E8A74E58-2416-4F1D-930E-E3F438E8186E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A86B525F-81F8-4376-91A9-65422008494A}" type="pres">
      <dgm:prSet presAssocID="{6FE87F47-6385-44A5-AB6E-1C8A8D569B55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B56C72-A4BA-4A6F-B42E-20BD9B0860C5}" srcId="{6FD590E2-E2C2-4FBB-B6FB-D62BD647140E}" destId="{6FE87F47-6385-44A5-AB6E-1C8A8D569B55}" srcOrd="1" destOrd="0" parTransId="{2DD9462D-8570-476A-A242-29C5B2ADCE87}" sibTransId="{F5CBB5D1-0388-4D5E-AAEF-DB9534F6523B}"/>
    <dgm:cxn modelId="{B6FDCB6F-A9DA-4FE2-8D00-E98F7DC37094}" type="presOf" srcId="{E8A74E58-2416-4F1D-930E-E3F438E8186E}" destId="{1EA4EBBE-F761-4C8E-B0FB-F2AB59034D1B}" srcOrd="0" destOrd="0" presId="urn:microsoft.com/office/officeart/2005/8/layout/process1"/>
    <dgm:cxn modelId="{1A684D52-AE0D-470E-8CE7-17E466238033}" type="presOf" srcId="{6FE87F47-6385-44A5-AB6E-1C8A8D569B55}" destId="{A86B525F-81F8-4376-91A9-65422008494A}" srcOrd="0" destOrd="0" presId="urn:microsoft.com/office/officeart/2005/8/layout/process1"/>
    <dgm:cxn modelId="{F1D3D5C3-5DB1-48C6-88AC-A81ECB8622EE}" srcId="{6FD590E2-E2C2-4FBB-B6FB-D62BD647140E}" destId="{30D40117-39AD-4E79-BD2F-8C96324058F2}" srcOrd="0" destOrd="0" parTransId="{172DE6AF-F432-4C4E-9FD7-75DEC3F3051D}" sibTransId="{E8A74E58-2416-4F1D-930E-E3F438E8186E}"/>
    <dgm:cxn modelId="{297BAB92-A57B-4693-8F64-5CCA2C5A8106}" type="presOf" srcId="{6FD590E2-E2C2-4FBB-B6FB-D62BD647140E}" destId="{ED1342DD-0DAE-4A72-9032-40812C46F84C}" srcOrd="0" destOrd="0" presId="urn:microsoft.com/office/officeart/2005/8/layout/process1"/>
    <dgm:cxn modelId="{E3E008C1-C55B-4441-9B66-C7387A5632F5}" type="presOf" srcId="{30D40117-39AD-4E79-BD2F-8C96324058F2}" destId="{6B8480BB-DEA5-44B3-A978-1A1D325E7BE6}" srcOrd="0" destOrd="0" presId="urn:microsoft.com/office/officeart/2005/8/layout/process1"/>
    <dgm:cxn modelId="{2AF60122-FC8A-48E8-A153-72FF3CC3F343}" type="presOf" srcId="{E8A74E58-2416-4F1D-930E-E3F438E8186E}" destId="{0BE26BC9-E504-4CB3-B934-860EF29C306D}" srcOrd="1" destOrd="0" presId="urn:microsoft.com/office/officeart/2005/8/layout/process1"/>
    <dgm:cxn modelId="{EE8BD6CE-6920-4B07-9DE8-3403D6024132}" type="presParOf" srcId="{ED1342DD-0DAE-4A72-9032-40812C46F84C}" destId="{6B8480BB-DEA5-44B3-A978-1A1D325E7BE6}" srcOrd="0" destOrd="0" presId="urn:microsoft.com/office/officeart/2005/8/layout/process1"/>
    <dgm:cxn modelId="{F8CCA903-F18B-48FA-A83F-549A91C69C52}" type="presParOf" srcId="{ED1342DD-0DAE-4A72-9032-40812C46F84C}" destId="{1EA4EBBE-F761-4C8E-B0FB-F2AB59034D1B}" srcOrd="1" destOrd="0" presId="urn:microsoft.com/office/officeart/2005/8/layout/process1"/>
    <dgm:cxn modelId="{28304699-22E5-41B9-88E7-0B0FCFE5F59D}" type="presParOf" srcId="{1EA4EBBE-F761-4C8E-B0FB-F2AB59034D1B}" destId="{0BE26BC9-E504-4CB3-B934-860EF29C306D}" srcOrd="0" destOrd="0" presId="urn:microsoft.com/office/officeart/2005/8/layout/process1"/>
    <dgm:cxn modelId="{493494BE-6DF8-4A7D-AB2F-0CF08B76F6A5}" type="presParOf" srcId="{ED1342DD-0DAE-4A72-9032-40812C46F84C}" destId="{A86B525F-81F8-4376-91A9-65422008494A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D590E2-E2C2-4FBB-B6FB-D62BD647140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30D40117-39AD-4E79-BD2F-8C96324058F2}">
      <dgm:prSet phldrT="[Текст]" custT="1"/>
      <dgm:spPr/>
      <dgm:t>
        <a:bodyPr/>
        <a:lstStyle/>
        <a:p>
          <a:r>
            <a:rPr lang="ru-RU" sz="3200" b="0" dirty="0" smtClean="0">
              <a:solidFill>
                <a:srgbClr val="FBB81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Индивидуализации</a:t>
          </a:r>
          <a:endParaRPr lang="ru-RU" sz="3200" b="0" dirty="0">
            <a:solidFill>
              <a:srgbClr val="FBB81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2DE6AF-F432-4C4E-9FD7-75DEC3F3051D}" type="parTrans" cxnId="{F1D3D5C3-5DB1-48C6-88AC-A81ECB8622EE}">
      <dgm:prSet/>
      <dgm:spPr/>
      <dgm:t>
        <a:bodyPr/>
        <a:lstStyle/>
        <a:p>
          <a:endParaRPr lang="ru-RU"/>
        </a:p>
      </dgm:t>
    </dgm:pt>
    <dgm:pt modelId="{E8A74E58-2416-4F1D-930E-E3F438E8186E}" type="sibTrans" cxnId="{F1D3D5C3-5DB1-48C6-88AC-A81ECB8622EE}">
      <dgm:prSet/>
      <dgm:spPr/>
      <dgm:t>
        <a:bodyPr/>
        <a:lstStyle/>
        <a:p>
          <a:endParaRPr lang="ru-RU"/>
        </a:p>
      </dgm:t>
    </dgm:pt>
    <dgm:pt modelId="{6FE87F47-6385-44A5-AB6E-1C8A8D569B55}">
      <dgm:prSet phldrT="[Текст]" custT="1"/>
      <dgm:spPr/>
      <dgm:t>
        <a:bodyPr/>
        <a:lstStyle/>
        <a:p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Выбор способов, приемов, темпов обучения.</a:t>
          </a:r>
        </a:p>
        <a:p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Мероприятия, помогающие учитывать особенности - ИОМ.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D9462D-8570-476A-A242-29C5B2ADCE87}" type="parTrans" cxnId="{FEB56C72-A4BA-4A6F-B42E-20BD9B0860C5}">
      <dgm:prSet/>
      <dgm:spPr/>
      <dgm:t>
        <a:bodyPr/>
        <a:lstStyle/>
        <a:p>
          <a:endParaRPr lang="ru-RU"/>
        </a:p>
      </dgm:t>
    </dgm:pt>
    <dgm:pt modelId="{F5CBB5D1-0388-4D5E-AAEF-DB9534F6523B}" type="sibTrans" cxnId="{FEB56C72-A4BA-4A6F-B42E-20BD9B0860C5}">
      <dgm:prSet/>
      <dgm:spPr/>
      <dgm:t>
        <a:bodyPr/>
        <a:lstStyle/>
        <a:p>
          <a:endParaRPr lang="ru-RU"/>
        </a:p>
      </dgm:t>
    </dgm:pt>
    <dgm:pt modelId="{ED1342DD-0DAE-4A72-9032-40812C46F84C}" type="pres">
      <dgm:prSet presAssocID="{6FD590E2-E2C2-4FBB-B6FB-D62BD647140E}" presName="Name0" presStyleCnt="0">
        <dgm:presLayoutVars>
          <dgm:dir/>
          <dgm:resizeHandles val="exact"/>
        </dgm:presLayoutVars>
      </dgm:prSet>
      <dgm:spPr/>
    </dgm:pt>
    <dgm:pt modelId="{6B8480BB-DEA5-44B3-A978-1A1D325E7BE6}" type="pres">
      <dgm:prSet presAssocID="{30D40117-39AD-4E79-BD2F-8C96324058F2}" presName="node" presStyleLbl="node1" presStyleIdx="0" presStyleCnt="2" custScaleX="87464" custScaleY="552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A4EBBE-F761-4C8E-B0FB-F2AB59034D1B}" type="pres">
      <dgm:prSet presAssocID="{E8A74E58-2416-4F1D-930E-E3F438E8186E}" presName="sibTrans" presStyleLbl="sibTrans2D1" presStyleIdx="0" presStyleCnt="1"/>
      <dgm:spPr/>
      <dgm:t>
        <a:bodyPr/>
        <a:lstStyle/>
        <a:p>
          <a:endParaRPr lang="ru-RU"/>
        </a:p>
      </dgm:t>
    </dgm:pt>
    <dgm:pt modelId="{0BE26BC9-E504-4CB3-B934-860EF29C306D}" type="pres">
      <dgm:prSet presAssocID="{E8A74E58-2416-4F1D-930E-E3F438E8186E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A86B525F-81F8-4376-91A9-65422008494A}" type="pres">
      <dgm:prSet presAssocID="{6FE87F47-6385-44A5-AB6E-1C8A8D569B55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B56C72-A4BA-4A6F-B42E-20BD9B0860C5}" srcId="{6FD590E2-E2C2-4FBB-B6FB-D62BD647140E}" destId="{6FE87F47-6385-44A5-AB6E-1C8A8D569B55}" srcOrd="1" destOrd="0" parTransId="{2DD9462D-8570-476A-A242-29C5B2ADCE87}" sibTransId="{F5CBB5D1-0388-4D5E-AAEF-DB9534F6523B}"/>
    <dgm:cxn modelId="{B6FDCB6F-A9DA-4FE2-8D00-E98F7DC37094}" type="presOf" srcId="{E8A74E58-2416-4F1D-930E-E3F438E8186E}" destId="{1EA4EBBE-F761-4C8E-B0FB-F2AB59034D1B}" srcOrd="0" destOrd="0" presId="urn:microsoft.com/office/officeart/2005/8/layout/process1"/>
    <dgm:cxn modelId="{1A684D52-AE0D-470E-8CE7-17E466238033}" type="presOf" srcId="{6FE87F47-6385-44A5-AB6E-1C8A8D569B55}" destId="{A86B525F-81F8-4376-91A9-65422008494A}" srcOrd="0" destOrd="0" presId="urn:microsoft.com/office/officeart/2005/8/layout/process1"/>
    <dgm:cxn modelId="{F1D3D5C3-5DB1-48C6-88AC-A81ECB8622EE}" srcId="{6FD590E2-E2C2-4FBB-B6FB-D62BD647140E}" destId="{30D40117-39AD-4E79-BD2F-8C96324058F2}" srcOrd="0" destOrd="0" parTransId="{172DE6AF-F432-4C4E-9FD7-75DEC3F3051D}" sibTransId="{E8A74E58-2416-4F1D-930E-E3F438E8186E}"/>
    <dgm:cxn modelId="{297BAB92-A57B-4693-8F64-5CCA2C5A8106}" type="presOf" srcId="{6FD590E2-E2C2-4FBB-B6FB-D62BD647140E}" destId="{ED1342DD-0DAE-4A72-9032-40812C46F84C}" srcOrd="0" destOrd="0" presId="urn:microsoft.com/office/officeart/2005/8/layout/process1"/>
    <dgm:cxn modelId="{E3E008C1-C55B-4441-9B66-C7387A5632F5}" type="presOf" srcId="{30D40117-39AD-4E79-BD2F-8C96324058F2}" destId="{6B8480BB-DEA5-44B3-A978-1A1D325E7BE6}" srcOrd="0" destOrd="0" presId="urn:microsoft.com/office/officeart/2005/8/layout/process1"/>
    <dgm:cxn modelId="{2AF60122-FC8A-48E8-A153-72FF3CC3F343}" type="presOf" srcId="{E8A74E58-2416-4F1D-930E-E3F438E8186E}" destId="{0BE26BC9-E504-4CB3-B934-860EF29C306D}" srcOrd="1" destOrd="0" presId="urn:microsoft.com/office/officeart/2005/8/layout/process1"/>
    <dgm:cxn modelId="{EE8BD6CE-6920-4B07-9DE8-3403D6024132}" type="presParOf" srcId="{ED1342DD-0DAE-4A72-9032-40812C46F84C}" destId="{6B8480BB-DEA5-44B3-A978-1A1D325E7BE6}" srcOrd="0" destOrd="0" presId="urn:microsoft.com/office/officeart/2005/8/layout/process1"/>
    <dgm:cxn modelId="{F8CCA903-F18B-48FA-A83F-549A91C69C52}" type="presParOf" srcId="{ED1342DD-0DAE-4A72-9032-40812C46F84C}" destId="{1EA4EBBE-F761-4C8E-B0FB-F2AB59034D1B}" srcOrd="1" destOrd="0" presId="urn:microsoft.com/office/officeart/2005/8/layout/process1"/>
    <dgm:cxn modelId="{28304699-22E5-41B9-88E7-0B0FCFE5F59D}" type="presParOf" srcId="{1EA4EBBE-F761-4C8E-B0FB-F2AB59034D1B}" destId="{0BE26BC9-E504-4CB3-B934-860EF29C306D}" srcOrd="0" destOrd="0" presId="urn:microsoft.com/office/officeart/2005/8/layout/process1"/>
    <dgm:cxn modelId="{493494BE-6DF8-4A7D-AB2F-0CF08B76F6A5}" type="presParOf" srcId="{ED1342DD-0DAE-4A72-9032-40812C46F84C}" destId="{A86B525F-81F8-4376-91A9-65422008494A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CE9F9C1-4669-4DFC-9E34-E5E6F6F67EE2}" type="doc">
      <dgm:prSet loTypeId="urn:microsoft.com/office/officeart/2005/8/layout/vList6" loCatId="list" qsTypeId="urn:microsoft.com/office/officeart/2005/8/quickstyle/3d2#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6410880-E9AC-4FAE-96B9-5033FC48D4DA}">
      <dgm:prSet phldrT="[Текст]"/>
      <dgm:spPr/>
      <dgm:t>
        <a:bodyPr/>
        <a:lstStyle/>
        <a:p>
          <a:r>
            <a:rPr lang="ru-RU" dirty="0">
              <a:solidFill>
                <a:srgbClr val="FBB812"/>
              </a:solidFill>
              <a:latin typeface="Cambria Math" panose="02040503050406030204" pitchFamily="18" charset="0"/>
              <a:ea typeface="Cambria Math" panose="02040503050406030204" pitchFamily="18" charset="0"/>
            </a:rPr>
            <a:t>Приказ Министерства образования и науки ЧР от 15.02.2019г. №226-п </a:t>
          </a:r>
          <a:endParaRPr lang="ru-RU" b="1" dirty="0">
            <a:solidFill>
              <a:srgbClr val="FBB812"/>
            </a:solidFill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A51B8EB7-0A24-423C-A37F-731D0F40DFE6}" type="parTrans" cxnId="{3F3BED09-F760-4D98-93E9-562411727D24}">
      <dgm:prSet/>
      <dgm:spPr/>
      <dgm:t>
        <a:bodyPr/>
        <a:lstStyle/>
        <a:p>
          <a:endParaRPr lang="ru-RU" b="1"/>
        </a:p>
      </dgm:t>
    </dgm:pt>
    <dgm:pt modelId="{55EE7DD9-F2D8-4001-B01D-D6972F7D5880}" type="sibTrans" cxnId="{3F3BED09-F760-4D98-93E9-562411727D24}">
      <dgm:prSet/>
      <dgm:spPr/>
      <dgm:t>
        <a:bodyPr/>
        <a:lstStyle/>
        <a:p>
          <a:endParaRPr lang="ru-RU" b="1"/>
        </a:p>
      </dgm:t>
    </dgm:pt>
    <dgm:pt modelId="{0597DBCC-2429-45BE-8013-D4B952FDA5D6}">
      <dgm:prSet phldrT="[Текст]" custT="1"/>
      <dgm:spPr/>
      <dgm:t>
        <a:bodyPr/>
        <a:lstStyle/>
        <a:p>
          <a:r>
            <a:rPr lang="ru-RU" sz="1100" dirty="0">
              <a:solidFill>
                <a:srgbClr val="033473"/>
              </a:solidFill>
              <a:latin typeface="Cambria Math" panose="02040503050406030204" pitchFamily="18" charset="0"/>
              <a:ea typeface="Cambria Math" panose="02040503050406030204" pitchFamily="18" charset="0"/>
            </a:rPr>
            <a:t>«О мониторинге в целях адресного повышения квалификации педагогических работников начальной школы </a:t>
          </a:r>
          <a:endParaRPr lang="ru-RU" sz="1100" b="1" dirty="0">
            <a:solidFill>
              <a:srgbClr val="033473"/>
            </a:solidFill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199C227E-9DCD-4392-99BD-7C9767CBEC5B}" type="parTrans" cxnId="{30B8D979-351C-44DF-9087-8B2B25A1C5D1}">
      <dgm:prSet/>
      <dgm:spPr/>
      <dgm:t>
        <a:bodyPr/>
        <a:lstStyle/>
        <a:p>
          <a:endParaRPr lang="ru-RU" b="1"/>
        </a:p>
      </dgm:t>
    </dgm:pt>
    <dgm:pt modelId="{7EDD09E1-CE62-4150-84F1-9681160FBC80}" type="sibTrans" cxnId="{30B8D979-351C-44DF-9087-8B2B25A1C5D1}">
      <dgm:prSet/>
      <dgm:spPr/>
      <dgm:t>
        <a:bodyPr/>
        <a:lstStyle/>
        <a:p>
          <a:endParaRPr lang="ru-RU" b="1"/>
        </a:p>
      </dgm:t>
    </dgm:pt>
    <dgm:pt modelId="{A5136E44-FBAF-4024-8998-4FFE27FFA4D3}">
      <dgm:prSet phldrT="[Текст]"/>
      <dgm:spPr/>
      <dgm:t>
        <a:bodyPr/>
        <a:lstStyle/>
        <a:p>
          <a:r>
            <a:rPr lang="ru-RU" dirty="0">
              <a:solidFill>
                <a:srgbClr val="FBB812"/>
              </a:solidFill>
              <a:latin typeface="Cambria Math" panose="02040503050406030204" pitchFamily="18" charset="0"/>
              <a:ea typeface="Cambria Math" panose="02040503050406030204" pitchFamily="18" charset="0"/>
            </a:rPr>
            <a:t>Приказ Министерства образования и науки ЧР от 15.02.2019г. №226-п </a:t>
          </a:r>
          <a:endParaRPr lang="ru-RU" b="1" dirty="0">
            <a:solidFill>
              <a:srgbClr val="FBB812"/>
            </a:solidFill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863B2290-65D7-4F91-921E-58061EFE65F5}" type="parTrans" cxnId="{6C099B24-21C2-40A4-AF85-54BF7627E234}">
      <dgm:prSet/>
      <dgm:spPr/>
      <dgm:t>
        <a:bodyPr/>
        <a:lstStyle/>
        <a:p>
          <a:endParaRPr lang="ru-RU" b="1"/>
        </a:p>
      </dgm:t>
    </dgm:pt>
    <dgm:pt modelId="{E95CA4EE-A8E7-4F33-B5A5-BEA19B0C7AD4}" type="sibTrans" cxnId="{6C099B24-21C2-40A4-AF85-54BF7627E234}">
      <dgm:prSet/>
      <dgm:spPr/>
      <dgm:t>
        <a:bodyPr/>
        <a:lstStyle/>
        <a:p>
          <a:endParaRPr lang="ru-RU" b="1"/>
        </a:p>
      </dgm:t>
    </dgm:pt>
    <dgm:pt modelId="{607B3F91-1F6C-4743-A44C-6680139ED843}">
      <dgm:prSet/>
      <dgm:spPr/>
      <dgm:t>
        <a:bodyPr/>
        <a:lstStyle/>
        <a:p>
          <a:r>
            <a:rPr lang="ru-RU" dirty="0">
              <a:solidFill>
                <a:srgbClr val="033473"/>
              </a:solidFill>
              <a:latin typeface="Cambria Math" panose="02040503050406030204" pitchFamily="18" charset="0"/>
              <a:ea typeface="Cambria Math" panose="02040503050406030204" pitchFamily="18" charset="0"/>
            </a:rPr>
            <a:t>«О мониторинге в целях адресного повышения квалификации управленческих кадров</a:t>
          </a:r>
          <a:endParaRPr lang="ru-RU" dirty="0">
            <a:solidFill>
              <a:srgbClr val="033473"/>
            </a:solidFill>
          </a:endParaRPr>
        </a:p>
      </dgm:t>
    </dgm:pt>
    <dgm:pt modelId="{9C3FD9A8-DF7A-48E0-B746-51F370F7F795}" type="parTrans" cxnId="{0D9B1C81-9CA9-4E4C-B816-C0DADC7E04CB}">
      <dgm:prSet/>
      <dgm:spPr/>
      <dgm:t>
        <a:bodyPr/>
        <a:lstStyle/>
        <a:p>
          <a:endParaRPr lang="ru-RU"/>
        </a:p>
      </dgm:t>
    </dgm:pt>
    <dgm:pt modelId="{DC9FD30D-0947-4A61-ADB3-5D6272F3AD54}" type="sibTrans" cxnId="{0D9B1C81-9CA9-4E4C-B816-C0DADC7E04CB}">
      <dgm:prSet/>
      <dgm:spPr/>
      <dgm:t>
        <a:bodyPr/>
        <a:lstStyle/>
        <a:p>
          <a:endParaRPr lang="ru-RU"/>
        </a:p>
      </dgm:t>
    </dgm:pt>
    <dgm:pt modelId="{F2100915-79A1-4F50-A0EC-DD230B5CDF4D}" type="pres">
      <dgm:prSet presAssocID="{6CE9F9C1-4669-4DFC-9E34-E5E6F6F67EE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00262DB-1F81-46F7-A9D3-66198D9E00E5}" type="pres">
      <dgm:prSet presAssocID="{16410880-E9AC-4FAE-96B9-5033FC48D4DA}" presName="linNode" presStyleCnt="0"/>
      <dgm:spPr/>
    </dgm:pt>
    <dgm:pt modelId="{CE909663-24F9-4C2D-A80E-7CE4A89C29BE}" type="pres">
      <dgm:prSet presAssocID="{16410880-E9AC-4FAE-96B9-5033FC48D4DA}" presName="parentShp" presStyleLbl="node1" presStyleIdx="0" presStyleCnt="2" custLinFactNeighborX="-1646" custLinFactNeighborY="18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321619-1E95-4C75-8E93-5AF5DEE3A61B}" type="pres">
      <dgm:prSet presAssocID="{16410880-E9AC-4FAE-96B9-5033FC48D4DA}" presName="childShp" presStyleLbl="bgAccFollowNode1" presStyleIdx="0" presStyleCnt="2" custScaleY="1190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4D0714-EC38-4D5E-9585-631BD0945070}" type="pres">
      <dgm:prSet presAssocID="{55EE7DD9-F2D8-4001-B01D-D6972F7D5880}" presName="spacing" presStyleCnt="0"/>
      <dgm:spPr/>
    </dgm:pt>
    <dgm:pt modelId="{BE33937D-A5D5-4750-8CE5-A255ADB080DD}" type="pres">
      <dgm:prSet presAssocID="{A5136E44-FBAF-4024-8998-4FFE27FFA4D3}" presName="linNode" presStyleCnt="0"/>
      <dgm:spPr/>
    </dgm:pt>
    <dgm:pt modelId="{57371DBD-331C-4F6F-B481-0A5488C45993}" type="pres">
      <dgm:prSet presAssocID="{A5136E44-FBAF-4024-8998-4FFE27FFA4D3}" presName="parentShp" presStyleLbl="node1" presStyleIdx="1" presStyleCnt="2" custLinFactNeighborX="-10418" custLinFactNeighborY="360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CC4688-3722-41AC-AA6B-E60E4A45142D}" type="pres">
      <dgm:prSet presAssocID="{A5136E44-FBAF-4024-8998-4FFE27FFA4D3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A66738-1590-46C8-883B-EB760A6C38EC}" type="presOf" srcId="{16410880-E9AC-4FAE-96B9-5033FC48D4DA}" destId="{CE909663-24F9-4C2D-A80E-7CE4A89C29BE}" srcOrd="0" destOrd="0" presId="urn:microsoft.com/office/officeart/2005/8/layout/vList6"/>
    <dgm:cxn modelId="{BDACD6BA-114B-4BDC-A3BD-6F76318263A1}" type="presOf" srcId="{6CE9F9C1-4669-4DFC-9E34-E5E6F6F67EE2}" destId="{F2100915-79A1-4F50-A0EC-DD230B5CDF4D}" srcOrd="0" destOrd="0" presId="urn:microsoft.com/office/officeart/2005/8/layout/vList6"/>
    <dgm:cxn modelId="{6C099B24-21C2-40A4-AF85-54BF7627E234}" srcId="{6CE9F9C1-4669-4DFC-9E34-E5E6F6F67EE2}" destId="{A5136E44-FBAF-4024-8998-4FFE27FFA4D3}" srcOrd="1" destOrd="0" parTransId="{863B2290-65D7-4F91-921E-58061EFE65F5}" sibTransId="{E95CA4EE-A8E7-4F33-B5A5-BEA19B0C7AD4}"/>
    <dgm:cxn modelId="{01BEEEB2-65CC-4B22-80EA-EF8F1DB81406}" type="presOf" srcId="{0597DBCC-2429-45BE-8013-D4B952FDA5D6}" destId="{43321619-1E95-4C75-8E93-5AF5DEE3A61B}" srcOrd="0" destOrd="0" presId="urn:microsoft.com/office/officeart/2005/8/layout/vList6"/>
    <dgm:cxn modelId="{A417B38F-EC74-4BE8-B0DD-F0B105005D6B}" type="presOf" srcId="{A5136E44-FBAF-4024-8998-4FFE27FFA4D3}" destId="{57371DBD-331C-4F6F-B481-0A5488C45993}" srcOrd="0" destOrd="0" presId="urn:microsoft.com/office/officeart/2005/8/layout/vList6"/>
    <dgm:cxn modelId="{0D9B1C81-9CA9-4E4C-B816-C0DADC7E04CB}" srcId="{A5136E44-FBAF-4024-8998-4FFE27FFA4D3}" destId="{607B3F91-1F6C-4743-A44C-6680139ED843}" srcOrd="0" destOrd="0" parTransId="{9C3FD9A8-DF7A-48E0-B746-51F370F7F795}" sibTransId="{DC9FD30D-0947-4A61-ADB3-5D6272F3AD54}"/>
    <dgm:cxn modelId="{474A359B-5EC2-4FD0-ABDC-016FF0625C05}" type="presOf" srcId="{607B3F91-1F6C-4743-A44C-6680139ED843}" destId="{55CC4688-3722-41AC-AA6B-E60E4A45142D}" srcOrd="0" destOrd="0" presId="urn:microsoft.com/office/officeart/2005/8/layout/vList6"/>
    <dgm:cxn modelId="{30B8D979-351C-44DF-9087-8B2B25A1C5D1}" srcId="{16410880-E9AC-4FAE-96B9-5033FC48D4DA}" destId="{0597DBCC-2429-45BE-8013-D4B952FDA5D6}" srcOrd="0" destOrd="0" parTransId="{199C227E-9DCD-4392-99BD-7C9767CBEC5B}" sibTransId="{7EDD09E1-CE62-4150-84F1-9681160FBC80}"/>
    <dgm:cxn modelId="{3F3BED09-F760-4D98-93E9-562411727D24}" srcId="{6CE9F9C1-4669-4DFC-9E34-E5E6F6F67EE2}" destId="{16410880-E9AC-4FAE-96B9-5033FC48D4DA}" srcOrd="0" destOrd="0" parTransId="{A51B8EB7-0A24-423C-A37F-731D0F40DFE6}" sibTransId="{55EE7DD9-F2D8-4001-B01D-D6972F7D5880}"/>
    <dgm:cxn modelId="{F7F0CDF6-A518-4750-99B0-8450C120B9E3}" type="presParOf" srcId="{F2100915-79A1-4F50-A0EC-DD230B5CDF4D}" destId="{400262DB-1F81-46F7-A9D3-66198D9E00E5}" srcOrd="0" destOrd="0" presId="urn:microsoft.com/office/officeart/2005/8/layout/vList6"/>
    <dgm:cxn modelId="{726B748D-BE4F-44E2-ACD2-2B3AE66198F3}" type="presParOf" srcId="{400262DB-1F81-46F7-A9D3-66198D9E00E5}" destId="{CE909663-24F9-4C2D-A80E-7CE4A89C29BE}" srcOrd="0" destOrd="0" presId="urn:microsoft.com/office/officeart/2005/8/layout/vList6"/>
    <dgm:cxn modelId="{E1FC09C8-164C-49F5-803B-1847611D1157}" type="presParOf" srcId="{400262DB-1F81-46F7-A9D3-66198D9E00E5}" destId="{43321619-1E95-4C75-8E93-5AF5DEE3A61B}" srcOrd="1" destOrd="0" presId="urn:microsoft.com/office/officeart/2005/8/layout/vList6"/>
    <dgm:cxn modelId="{5494E5FF-688E-4059-B0CE-07F337A368A2}" type="presParOf" srcId="{F2100915-79A1-4F50-A0EC-DD230B5CDF4D}" destId="{AE4D0714-EC38-4D5E-9585-631BD0945070}" srcOrd="1" destOrd="0" presId="urn:microsoft.com/office/officeart/2005/8/layout/vList6"/>
    <dgm:cxn modelId="{9E2B257E-1DEC-4B2A-AE37-2421E7A8A7A2}" type="presParOf" srcId="{F2100915-79A1-4F50-A0EC-DD230B5CDF4D}" destId="{BE33937D-A5D5-4750-8CE5-A255ADB080DD}" srcOrd="2" destOrd="0" presId="urn:microsoft.com/office/officeart/2005/8/layout/vList6"/>
    <dgm:cxn modelId="{5E3F9719-A7C1-468C-8234-7F26D700D764}" type="presParOf" srcId="{BE33937D-A5D5-4750-8CE5-A255ADB080DD}" destId="{57371DBD-331C-4F6F-B481-0A5488C45993}" srcOrd="0" destOrd="0" presId="urn:microsoft.com/office/officeart/2005/8/layout/vList6"/>
    <dgm:cxn modelId="{C2AAECEA-51D5-4E09-B828-C815766B6CB2}" type="presParOf" srcId="{BE33937D-A5D5-4750-8CE5-A255ADB080DD}" destId="{55CC4688-3722-41AC-AA6B-E60E4A45142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CE9F9C1-4669-4DFC-9E34-E5E6F6F67EE2}" type="doc">
      <dgm:prSet loTypeId="urn:microsoft.com/office/officeart/2005/8/layout/vList6" loCatId="list" qsTypeId="urn:microsoft.com/office/officeart/2005/8/quickstyle/3d2#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6410880-E9AC-4FAE-96B9-5033FC48D4DA}">
      <dgm:prSet phldrT="[Текст]"/>
      <dgm:spPr/>
      <dgm:t>
        <a:bodyPr/>
        <a:lstStyle/>
        <a:p>
          <a:r>
            <a:rPr lang="ru-RU" b="1" dirty="0">
              <a:solidFill>
                <a:srgbClr val="FBB812"/>
              </a:solidFill>
              <a:latin typeface="Cambria Math" panose="02040503050406030204" pitchFamily="18" charset="0"/>
              <a:ea typeface="Cambria Math" panose="02040503050406030204" pitchFamily="18" charset="0"/>
            </a:rPr>
            <a:t>Приказ Министерства образования и науки Чеченской Республики от 22.03.2021г. № 49-п </a:t>
          </a:r>
        </a:p>
      </dgm:t>
    </dgm:pt>
    <dgm:pt modelId="{A51B8EB7-0A24-423C-A37F-731D0F40DFE6}" type="parTrans" cxnId="{3F3BED09-F760-4D98-93E9-562411727D24}">
      <dgm:prSet/>
      <dgm:spPr/>
      <dgm:t>
        <a:bodyPr/>
        <a:lstStyle/>
        <a:p>
          <a:endParaRPr lang="ru-RU" b="1"/>
        </a:p>
      </dgm:t>
    </dgm:pt>
    <dgm:pt modelId="{55EE7DD9-F2D8-4001-B01D-D6972F7D5880}" type="sibTrans" cxnId="{3F3BED09-F760-4D98-93E9-562411727D24}">
      <dgm:prSet/>
      <dgm:spPr/>
      <dgm:t>
        <a:bodyPr/>
        <a:lstStyle/>
        <a:p>
          <a:endParaRPr lang="ru-RU" b="1"/>
        </a:p>
      </dgm:t>
    </dgm:pt>
    <dgm:pt modelId="{0597DBCC-2429-45BE-8013-D4B952FDA5D6}">
      <dgm:prSet phldrT="[Текст]" custT="1"/>
      <dgm:spPr>
        <a:ln>
          <a:solidFill>
            <a:srgbClr val="033473">
              <a:alpha val="90000"/>
            </a:srgbClr>
          </a:solidFill>
        </a:ln>
      </dgm:spPr>
      <dgm:t>
        <a:bodyPr/>
        <a:lstStyle/>
        <a:p>
          <a:r>
            <a:rPr lang="ru-RU" sz="1200" b="1" dirty="0">
              <a:latin typeface="Cambria Math" panose="02040503050406030204" pitchFamily="18" charset="0"/>
              <a:ea typeface="Cambria Math" panose="02040503050406030204" pitchFamily="18" charset="0"/>
            </a:rPr>
            <a:t>«О проведении мониторинга  оценки кадрового потенциала методических кабинетов муниципальных органов управления образованием»</a:t>
          </a:r>
        </a:p>
      </dgm:t>
    </dgm:pt>
    <dgm:pt modelId="{199C227E-9DCD-4392-99BD-7C9767CBEC5B}" type="parTrans" cxnId="{30B8D979-351C-44DF-9087-8B2B25A1C5D1}">
      <dgm:prSet/>
      <dgm:spPr/>
      <dgm:t>
        <a:bodyPr/>
        <a:lstStyle/>
        <a:p>
          <a:endParaRPr lang="ru-RU" b="1"/>
        </a:p>
      </dgm:t>
    </dgm:pt>
    <dgm:pt modelId="{7EDD09E1-CE62-4150-84F1-9681160FBC80}" type="sibTrans" cxnId="{30B8D979-351C-44DF-9087-8B2B25A1C5D1}">
      <dgm:prSet/>
      <dgm:spPr/>
      <dgm:t>
        <a:bodyPr/>
        <a:lstStyle/>
        <a:p>
          <a:endParaRPr lang="ru-RU" b="1"/>
        </a:p>
      </dgm:t>
    </dgm:pt>
    <dgm:pt modelId="{01FF3A54-70E2-4D50-9F6C-CBC1122CA252}">
      <dgm:prSet phldrT="[Текст]"/>
      <dgm:spPr/>
      <dgm:t>
        <a:bodyPr/>
        <a:lstStyle/>
        <a:p>
          <a:r>
            <a:rPr lang="ru-RU" b="1" dirty="0">
              <a:solidFill>
                <a:srgbClr val="FBB812"/>
              </a:solidFill>
              <a:latin typeface="Cambria Math" panose="02040503050406030204" pitchFamily="18" charset="0"/>
              <a:ea typeface="Cambria Math" panose="02040503050406030204" pitchFamily="18" charset="0"/>
            </a:rPr>
            <a:t>Приказ Министерства образования и науки Чеченской Республики от 26.03.2021г. №340-п </a:t>
          </a:r>
        </a:p>
      </dgm:t>
    </dgm:pt>
    <dgm:pt modelId="{896E463E-A2CA-48C5-8428-84AC9B3DEBA7}" type="parTrans" cxnId="{6ABC5770-3788-4786-922D-125CD4B87EB3}">
      <dgm:prSet/>
      <dgm:spPr/>
      <dgm:t>
        <a:bodyPr/>
        <a:lstStyle/>
        <a:p>
          <a:endParaRPr lang="ru-RU" b="1"/>
        </a:p>
      </dgm:t>
    </dgm:pt>
    <dgm:pt modelId="{B510C640-74EF-4A20-8A6D-68A5F98EF102}" type="sibTrans" cxnId="{6ABC5770-3788-4786-922D-125CD4B87EB3}">
      <dgm:prSet/>
      <dgm:spPr/>
      <dgm:t>
        <a:bodyPr/>
        <a:lstStyle/>
        <a:p>
          <a:endParaRPr lang="ru-RU" b="1"/>
        </a:p>
      </dgm:t>
    </dgm:pt>
    <dgm:pt modelId="{A5136E44-FBAF-4024-8998-4FFE27FFA4D3}">
      <dgm:prSet phldrT="[Текст]"/>
      <dgm:spPr/>
      <dgm:t>
        <a:bodyPr/>
        <a:lstStyle/>
        <a:p>
          <a:r>
            <a:rPr lang="ru-RU" b="1" dirty="0">
              <a:latin typeface="Cambria Math" panose="02040503050406030204" pitchFamily="18" charset="0"/>
              <a:ea typeface="Cambria Math" panose="02040503050406030204" pitchFamily="18" charset="0"/>
            </a:rPr>
            <a:t>«Об утверждении Дорожной карты реализации мероприятий по развитию муниципальных методических служб»</a:t>
          </a:r>
        </a:p>
      </dgm:t>
    </dgm:pt>
    <dgm:pt modelId="{863B2290-65D7-4F91-921E-58061EFE65F5}" type="parTrans" cxnId="{6C099B24-21C2-40A4-AF85-54BF7627E234}">
      <dgm:prSet/>
      <dgm:spPr/>
      <dgm:t>
        <a:bodyPr/>
        <a:lstStyle/>
        <a:p>
          <a:endParaRPr lang="ru-RU" b="1"/>
        </a:p>
      </dgm:t>
    </dgm:pt>
    <dgm:pt modelId="{E95CA4EE-A8E7-4F33-B5A5-BEA19B0C7AD4}" type="sibTrans" cxnId="{6C099B24-21C2-40A4-AF85-54BF7627E234}">
      <dgm:prSet/>
      <dgm:spPr/>
      <dgm:t>
        <a:bodyPr/>
        <a:lstStyle/>
        <a:p>
          <a:endParaRPr lang="ru-RU" b="1"/>
        </a:p>
      </dgm:t>
    </dgm:pt>
    <dgm:pt modelId="{F2100915-79A1-4F50-A0EC-DD230B5CDF4D}" type="pres">
      <dgm:prSet presAssocID="{6CE9F9C1-4669-4DFC-9E34-E5E6F6F67EE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00262DB-1F81-46F7-A9D3-66198D9E00E5}" type="pres">
      <dgm:prSet presAssocID="{16410880-E9AC-4FAE-96B9-5033FC48D4DA}" presName="linNode" presStyleCnt="0"/>
      <dgm:spPr/>
    </dgm:pt>
    <dgm:pt modelId="{CE909663-24F9-4C2D-A80E-7CE4A89C29BE}" type="pres">
      <dgm:prSet presAssocID="{16410880-E9AC-4FAE-96B9-5033FC48D4DA}" presName="parentShp" presStyleLbl="node1" presStyleIdx="0" presStyleCnt="2" custLinFactNeighborX="-1646" custLinFactNeighborY="18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321619-1E95-4C75-8E93-5AF5DEE3A61B}" type="pres">
      <dgm:prSet presAssocID="{16410880-E9AC-4FAE-96B9-5033FC48D4DA}" presName="childShp" presStyleLbl="bgAccFollowNode1" presStyleIdx="0" presStyleCnt="2" custScaleX="102715" custScaleY="1190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4D0714-EC38-4D5E-9585-631BD0945070}" type="pres">
      <dgm:prSet presAssocID="{55EE7DD9-F2D8-4001-B01D-D6972F7D5880}" presName="spacing" presStyleCnt="0"/>
      <dgm:spPr/>
    </dgm:pt>
    <dgm:pt modelId="{D1237D4A-6128-4CA2-ACFC-FF2448361FDF}" type="pres">
      <dgm:prSet presAssocID="{01FF3A54-70E2-4D50-9F6C-CBC1122CA252}" presName="linNode" presStyleCnt="0"/>
      <dgm:spPr/>
    </dgm:pt>
    <dgm:pt modelId="{B5BF1D2D-4BFF-4DF9-AF33-29796A81D071}" type="pres">
      <dgm:prSet presAssocID="{01FF3A54-70E2-4D50-9F6C-CBC1122CA252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7CE59A-EA31-4A81-8CF5-8CC5BDE31EAA}" type="pres">
      <dgm:prSet presAssocID="{01FF3A54-70E2-4D50-9F6C-CBC1122CA252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0A8D20-6899-4941-935F-8D0CBE8A6A8F}" type="presOf" srcId="{01FF3A54-70E2-4D50-9F6C-CBC1122CA252}" destId="{B5BF1D2D-4BFF-4DF9-AF33-29796A81D071}" srcOrd="0" destOrd="0" presId="urn:microsoft.com/office/officeart/2005/8/layout/vList6"/>
    <dgm:cxn modelId="{8190421E-C319-4E15-B123-8BE27FA9D1E7}" type="presOf" srcId="{6CE9F9C1-4669-4DFC-9E34-E5E6F6F67EE2}" destId="{F2100915-79A1-4F50-A0EC-DD230B5CDF4D}" srcOrd="0" destOrd="0" presId="urn:microsoft.com/office/officeart/2005/8/layout/vList6"/>
    <dgm:cxn modelId="{6ABC5770-3788-4786-922D-125CD4B87EB3}" srcId="{6CE9F9C1-4669-4DFC-9E34-E5E6F6F67EE2}" destId="{01FF3A54-70E2-4D50-9F6C-CBC1122CA252}" srcOrd="1" destOrd="0" parTransId="{896E463E-A2CA-48C5-8428-84AC9B3DEBA7}" sibTransId="{B510C640-74EF-4A20-8A6D-68A5F98EF102}"/>
    <dgm:cxn modelId="{6C099B24-21C2-40A4-AF85-54BF7627E234}" srcId="{01FF3A54-70E2-4D50-9F6C-CBC1122CA252}" destId="{A5136E44-FBAF-4024-8998-4FFE27FFA4D3}" srcOrd="0" destOrd="0" parTransId="{863B2290-65D7-4F91-921E-58061EFE65F5}" sibTransId="{E95CA4EE-A8E7-4F33-B5A5-BEA19B0C7AD4}"/>
    <dgm:cxn modelId="{E60B9963-BD66-4A0C-9C6C-F31C3C9F570D}" type="presOf" srcId="{0597DBCC-2429-45BE-8013-D4B952FDA5D6}" destId="{43321619-1E95-4C75-8E93-5AF5DEE3A61B}" srcOrd="0" destOrd="0" presId="urn:microsoft.com/office/officeart/2005/8/layout/vList6"/>
    <dgm:cxn modelId="{30B8D979-351C-44DF-9087-8B2B25A1C5D1}" srcId="{16410880-E9AC-4FAE-96B9-5033FC48D4DA}" destId="{0597DBCC-2429-45BE-8013-D4B952FDA5D6}" srcOrd="0" destOrd="0" parTransId="{199C227E-9DCD-4392-99BD-7C9767CBEC5B}" sibTransId="{7EDD09E1-CE62-4150-84F1-9681160FBC80}"/>
    <dgm:cxn modelId="{6C66362E-13EB-4D5D-8942-3717881DF5AB}" type="presOf" srcId="{16410880-E9AC-4FAE-96B9-5033FC48D4DA}" destId="{CE909663-24F9-4C2D-A80E-7CE4A89C29BE}" srcOrd="0" destOrd="0" presId="urn:microsoft.com/office/officeart/2005/8/layout/vList6"/>
    <dgm:cxn modelId="{3F3BED09-F760-4D98-93E9-562411727D24}" srcId="{6CE9F9C1-4669-4DFC-9E34-E5E6F6F67EE2}" destId="{16410880-E9AC-4FAE-96B9-5033FC48D4DA}" srcOrd="0" destOrd="0" parTransId="{A51B8EB7-0A24-423C-A37F-731D0F40DFE6}" sibTransId="{55EE7DD9-F2D8-4001-B01D-D6972F7D5880}"/>
    <dgm:cxn modelId="{7C8D3E23-895D-47E6-B28C-FF7D2EA547FC}" type="presOf" srcId="{A5136E44-FBAF-4024-8998-4FFE27FFA4D3}" destId="{5F7CE59A-EA31-4A81-8CF5-8CC5BDE31EAA}" srcOrd="0" destOrd="0" presId="urn:microsoft.com/office/officeart/2005/8/layout/vList6"/>
    <dgm:cxn modelId="{CA4E0D37-59E2-48F7-9DF6-038174942FA1}" type="presParOf" srcId="{F2100915-79A1-4F50-A0EC-DD230B5CDF4D}" destId="{400262DB-1F81-46F7-A9D3-66198D9E00E5}" srcOrd="0" destOrd="0" presId="urn:microsoft.com/office/officeart/2005/8/layout/vList6"/>
    <dgm:cxn modelId="{7D16C8B6-7FF4-40A1-8608-BA0074372847}" type="presParOf" srcId="{400262DB-1F81-46F7-A9D3-66198D9E00E5}" destId="{CE909663-24F9-4C2D-A80E-7CE4A89C29BE}" srcOrd="0" destOrd="0" presId="urn:microsoft.com/office/officeart/2005/8/layout/vList6"/>
    <dgm:cxn modelId="{4D525FE8-A2D2-4BC0-AC8A-25EC931D0FBE}" type="presParOf" srcId="{400262DB-1F81-46F7-A9D3-66198D9E00E5}" destId="{43321619-1E95-4C75-8E93-5AF5DEE3A61B}" srcOrd="1" destOrd="0" presId="urn:microsoft.com/office/officeart/2005/8/layout/vList6"/>
    <dgm:cxn modelId="{9C822BC5-8765-483E-BA92-1A902242465A}" type="presParOf" srcId="{F2100915-79A1-4F50-A0EC-DD230B5CDF4D}" destId="{AE4D0714-EC38-4D5E-9585-631BD0945070}" srcOrd="1" destOrd="0" presId="urn:microsoft.com/office/officeart/2005/8/layout/vList6"/>
    <dgm:cxn modelId="{F21EAF2C-AA42-4ADE-A8CC-A26337F93E4E}" type="presParOf" srcId="{F2100915-79A1-4F50-A0EC-DD230B5CDF4D}" destId="{D1237D4A-6128-4CA2-ACFC-FF2448361FDF}" srcOrd="2" destOrd="0" presId="urn:microsoft.com/office/officeart/2005/8/layout/vList6"/>
    <dgm:cxn modelId="{B4B6BD20-F06F-4A8F-B78A-1AC056C52D37}" type="presParOf" srcId="{D1237D4A-6128-4CA2-ACFC-FF2448361FDF}" destId="{B5BF1D2D-4BFF-4DF9-AF33-29796A81D071}" srcOrd="0" destOrd="0" presId="urn:microsoft.com/office/officeart/2005/8/layout/vList6"/>
    <dgm:cxn modelId="{7F88A7E5-1B97-4442-B722-5D4602EF9210}" type="presParOf" srcId="{D1237D4A-6128-4CA2-ACFC-FF2448361FDF}" destId="{5F7CE59A-EA31-4A81-8CF5-8CC5BDE31EA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8480BB-DEA5-44B3-A978-1A1D325E7BE6}">
      <dsp:nvSpPr>
        <dsp:cNvPr id="0" name=""/>
        <dsp:cNvSpPr/>
      </dsp:nvSpPr>
      <dsp:spPr>
        <a:xfrm>
          <a:off x="2059" y="716551"/>
          <a:ext cx="3934342" cy="14918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FBB81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Дифференциации</a:t>
          </a:r>
          <a:endParaRPr lang="ru-RU" sz="3200" kern="1200" dirty="0">
            <a:solidFill>
              <a:srgbClr val="FBB81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755" y="760247"/>
        <a:ext cx="3846950" cy="1404504"/>
      </dsp:txXfrm>
    </dsp:sp>
    <dsp:sp modelId="{1EA4EBBE-F761-4C8E-B0FB-F2AB59034D1B}">
      <dsp:nvSpPr>
        <dsp:cNvPr id="0" name=""/>
        <dsp:cNvSpPr/>
      </dsp:nvSpPr>
      <dsp:spPr>
        <a:xfrm>
          <a:off x="4386225" y="904717"/>
          <a:ext cx="953627" cy="11155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700" kern="1200"/>
        </a:p>
      </dsp:txBody>
      <dsp:txXfrm>
        <a:off x="4386225" y="1127830"/>
        <a:ext cx="667539" cy="669338"/>
      </dsp:txXfrm>
    </dsp:sp>
    <dsp:sp modelId="{A86B525F-81F8-4376-91A9-65422008494A}">
      <dsp:nvSpPr>
        <dsp:cNvPr id="0" name=""/>
        <dsp:cNvSpPr/>
      </dsp:nvSpPr>
      <dsp:spPr>
        <a:xfrm>
          <a:off x="5735698" y="113027"/>
          <a:ext cx="4498242" cy="26989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условий для детей, имеющих различные способности, проблемы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14747" y="192076"/>
        <a:ext cx="4340144" cy="25408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8480BB-DEA5-44B3-A978-1A1D325E7BE6}">
      <dsp:nvSpPr>
        <dsp:cNvPr id="0" name=""/>
        <dsp:cNvSpPr/>
      </dsp:nvSpPr>
      <dsp:spPr>
        <a:xfrm>
          <a:off x="2059" y="716551"/>
          <a:ext cx="3934342" cy="14918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rgbClr val="FBB81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Индивидуализации</a:t>
          </a:r>
          <a:endParaRPr lang="ru-RU" sz="3200" b="0" kern="1200" dirty="0">
            <a:solidFill>
              <a:srgbClr val="FBB81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755" y="760247"/>
        <a:ext cx="3846950" cy="1404504"/>
      </dsp:txXfrm>
    </dsp:sp>
    <dsp:sp modelId="{1EA4EBBE-F761-4C8E-B0FB-F2AB59034D1B}">
      <dsp:nvSpPr>
        <dsp:cNvPr id="0" name=""/>
        <dsp:cNvSpPr/>
      </dsp:nvSpPr>
      <dsp:spPr>
        <a:xfrm>
          <a:off x="4386225" y="904717"/>
          <a:ext cx="953627" cy="11155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500" kern="1200"/>
        </a:p>
      </dsp:txBody>
      <dsp:txXfrm>
        <a:off x="4386225" y="1127830"/>
        <a:ext cx="667539" cy="669338"/>
      </dsp:txXfrm>
    </dsp:sp>
    <dsp:sp modelId="{A86B525F-81F8-4376-91A9-65422008494A}">
      <dsp:nvSpPr>
        <dsp:cNvPr id="0" name=""/>
        <dsp:cNvSpPr/>
      </dsp:nvSpPr>
      <dsp:spPr>
        <a:xfrm>
          <a:off x="5735698" y="113027"/>
          <a:ext cx="4498242" cy="26989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Выбор способов, приемов, темпов обучения.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Мероприятия, помогающие учитывать особенности - ИОМ.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14747" y="192076"/>
        <a:ext cx="4340144" cy="25408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321619-1E95-4C75-8E93-5AF5DEE3A61B}">
      <dsp:nvSpPr>
        <dsp:cNvPr id="0" name=""/>
        <dsp:cNvSpPr/>
      </dsp:nvSpPr>
      <dsp:spPr>
        <a:xfrm>
          <a:off x="2257884" y="133"/>
          <a:ext cx="3382693" cy="60170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>
              <a:solidFill>
                <a:srgbClr val="033473"/>
              </a:solidFill>
              <a:latin typeface="Cambria Math" panose="02040503050406030204" pitchFamily="18" charset="0"/>
              <a:ea typeface="Cambria Math" panose="02040503050406030204" pitchFamily="18" charset="0"/>
            </a:rPr>
            <a:t>«О мониторинге в целях адресного повышения квалификации педагогических работников начальной школы </a:t>
          </a:r>
          <a:endParaRPr lang="ru-RU" sz="1100" b="1" kern="1200" dirty="0">
            <a:solidFill>
              <a:srgbClr val="033473"/>
            </a:solidFill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2257884" y="75346"/>
        <a:ext cx="3157054" cy="451277"/>
      </dsp:txXfrm>
    </dsp:sp>
    <dsp:sp modelId="{CE909663-24F9-4C2D-A80E-7CE4A89C29BE}">
      <dsp:nvSpPr>
        <dsp:cNvPr id="0" name=""/>
        <dsp:cNvSpPr/>
      </dsp:nvSpPr>
      <dsp:spPr>
        <a:xfrm>
          <a:off x="0" y="57341"/>
          <a:ext cx="2255128" cy="50550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rgbClr val="FBB812"/>
              </a:solidFill>
              <a:latin typeface="Cambria Math" panose="02040503050406030204" pitchFamily="18" charset="0"/>
              <a:ea typeface="Cambria Math" panose="02040503050406030204" pitchFamily="18" charset="0"/>
            </a:rPr>
            <a:t>Приказ Министерства образования и науки ЧР от 15.02.2019г. №226-п </a:t>
          </a:r>
          <a:endParaRPr lang="ru-RU" sz="1000" b="1" kern="1200" dirty="0">
            <a:solidFill>
              <a:srgbClr val="FBB812"/>
            </a:solidFill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24677" y="82018"/>
        <a:ext cx="2205774" cy="456151"/>
      </dsp:txXfrm>
    </dsp:sp>
    <dsp:sp modelId="{55CC4688-3722-41AC-AA6B-E60E4A45142D}">
      <dsp:nvSpPr>
        <dsp:cNvPr id="0" name=""/>
        <dsp:cNvSpPr/>
      </dsp:nvSpPr>
      <dsp:spPr>
        <a:xfrm>
          <a:off x="2257333" y="652387"/>
          <a:ext cx="3385999" cy="5055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>
              <a:solidFill>
                <a:srgbClr val="033473"/>
              </a:solidFill>
              <a:latin typeface="Cambria Math" panose="02040503050406030204" pitchFamily="18" charset="0"/>
              <a:ea typeface="Cambria Math" panose="02040503050406030204" pitchFamily="18" charset="0"/>
            </a:rPr>
            <a:t>«О мониторинге в целях адресного повышения квалификации управленческих кадров</a:t>
          </a:r>
          <a:endParaRPr lang="ru-RU" sz="1100" kern="1200" dirty="0">
            <a:solidFill>
              <a:srgbClr val="033473"/>
            </a:solidFill>
          </a:endParaRPr>
        </a:p>
      </dsp:txBody>
      <dsp:txXfrm>
        <a:off x="2257333" y="715575"/>
        <a:ext cx="3196435" cy="379129"/>
      </dsp:txXfrm>
    </dsp:sp>
    <dsp:sp modelId="{57371DBD-331C-4F6F-B481-0A5488C45993}">
      <dsp:nvSpPr>
        <dsp:cNvPr id="0" name=""/>
        <dsp:cNvSpPr/>
      </dsp:nvSpPr>
      <dsp:spPr>
        <a:xfrm>
          <a:off x="0" y="652520"/>
          <a:ext cx="2257333" cy="50550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rgbClr val="FBB812"/>
              </a:solidFill>
              <a:latin typeface="Cambria Math" panose="02040503050406030204" pitchFamily="18" charset="0"/>
              <a:ea typeface="Cambria Math" panose="02040503050406030204" pitchFamily="18" charset="0"/>
            </a:rPr>
            <a:t>Приказ Министерства образования и науки ЧР от 15.02.2019г. №226-п </a:t>
          </a:r>
          <a:endParaRPr lang="ru-RU" sz="1000" b="1" kern="1200" dirty="0">
            <a:solidFill>
              <a:srgbClr val="FBB812"/>
            </a:solidFill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24677" y="677197"/>
        <a:ext cx="2207979" cy="45615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321619-1E95-4C75-8E93-5AF5DEE3A61B}">
      <dsp:nvSpPr>
        <dsp:cNvPr id="0" name=""/>
        <dsp:cNvSpPr/>
      </dsp:nvSpPr>
      <dsp:spPr>
        <a:xfrm>
          <a:off x="2378776" y="189"/>
          <a:ext cx="3662331" cy="85487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033473">
              <a:alpha val="90000"/>
            </a:srgb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>
              <a:latin typeface="Cambria Math" panose="02040503050406030204" pitchFamily="18" charset="0"/>
              <a:ea typeface="Cambria Math" panose="02040503050406030204" pitchFamily="18" charset="0"/>
            </a:rPr>
            <a:t>«О проведении мониторинга  оценки кадрового потенциала методических кабинетов муниципальных органов управления образованием»</a:t>
          </a:r>
        </a:p>
      </dsp:txBody>
      <dsp:txXfrm>
        <a:off x="2378776" y="107048"/>
        <a:ext cx="3341755" cy="641152"/>
      </dsp:txXfrm>
    </dsp:sp>
    <dsp:sp modelId="{CE909663-24F9-4C2D-A80E-7CE4A89C29BE}">
      <dsp:nvSpPr>
        <dsp:cNvPr id="0" name=""/>
        <dsp:cNvSpPr/>
      </dsp:nvSpPr>
      <dsp:spPr>
        <a:xfrm>
          <a:off x="0" y="81467"/>
          <a:ext cx="2377018" cy="71819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solidFill>
                <a:srgbClr val="FBB812"/>
              </a:solidFill>
              <a:latin typeface="Cambria Math" panose="02040503050406030204" pitchFamily="18" charset="0"/>
              <a:ea typeface="Cambria Math" panose="02040503050406030204" pitchFamily="18" charset="0"/>
            </a:rPr>
            <a:t>Приказ Министерства образования и науки Чеченской Республики от 22.03.2021г. № 49-п </a:t>
          </a:r>
        </a:p>
      </dsp:txBody>
      <dsp:txXfrm>
        <a:off x="35059" y="116526"/>
        <a:ext cx="2306900" cy="648079"/>
      </dsp:txXfrm>
    </dsp:sp>
    <dsp:sp modelId="{5F7CE59A-EA31-4A81-8CF5-8CC5BDE31EAA}">
      <dsp:nvSpPr>
        <dsp:cNvPr id="0" name=""/>
        <dsp:cNvSpPr/>
      </dsp:nvSpPr>
      <dsp:spPr>
        <a:xfrm>
          <a:off x="2417146" y="926879"/>
          <a:ext cx="3625720" cy="71819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>
              <a:latin typeface="Cambria Math" panose="02040503050406030204" pitchFamily="18" charset="0"/>
              <a:ea typeface="Cambria Math" panose="02040503050406030204" pitchFamily="18" charset="0"/>
            </a:rPr>
            <a:t>«Об утверждении Дорожной карты реализации мероприятий по развитию муниципальных методических служб»</a:t>
          </a:r>
        </a:p>
      </dsp:txBody>
      <dsp:txXfrm>
        <a:off x="2417146" y="1016654"/>
        <a:ext cx="3356396" cy="538647"/>
      </dsp:txXfrm>
    </dsp:sp>
    <dsp:sp modelId="{B5BF1D2D-4BFF-4DF9-AF33-29796A81D071}">
      <dsp:nvSpPr>
        <dsp:cNvPr id="0" name=""/>
        <dsp:cNvSpPr/>
      </dsp:nvSpPr>
      <dsp:spPr>
        <a:xfrm>
          <a:off x="0" y="926879"/>
          <a:ext cx="2417146" cy="71819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solidFill>
                <a:srgbClr val="FBB812"/>
              </a:solidFill>
              <a:latin typeface="Cambria Math" panose="02040503050406030204" pitchFamily="18" charset="0"/>
              <a:ea typeface="Cambria Math" panose="02040503050406030204" pitchFamily="18" charset="0"/>
            </a:rPr>
            <a:t>Приказ Министерства образования и науки Чеченской Республики от 26.03.2021г. №340-п </a:t>
          </a:r>
        </a:p>
      </dsp:txBody>
      <dsp:txXfrm>
        <a:off x="35059" y="961938"/>
        <a:ext cx="2347028" cy="6480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F7ABE5-B447-4C47-8836-48E609547971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AF6FD6-49CF-4E8A-91B3-B01EC6145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615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Универсальные кодификаторы </a:t>
            </a:r>
            <a:r>
              <a:rPr lang="ru-RU" dirty="0" err="1" smtClean="0"/>
              <a:t>Рособрнадзора</a:t>
            </a:r>
            <a:r>
              <a:rPr lang="ru-RU" dirty="0" smtClean="0"/>
              <a:t> ,разработанные и выложенные на сайте ФИОКО. Это инструментарий всевозможных мониторингов</a:t>
            </a:r>
            <a:r>
              <a:rPr lang="ru-RU" baseline="0" dirty="0" smtClean="0"/>
              <a:t> и разработки </a:t>
            </a:r>
            <a:r>
              <a:rPr lang="ru-RU" baseline="0" dirty="0" err="1" smtClean="0"/>
              <a:t>контрольнно-измерительных</a:t>
            </a:r>
            <a:r>
              <a:rPr lang="ru-RU" baseline="0" dirty="0" smtClean="0"/>
              <a:t> материалов.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E08EA-0EBF-4007-9686-E7918A67D987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079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6B0886-7CC4-48BE-9508-E58947A052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934744B-5116-4A3F-9370-F3DA4C8303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60268D-FF48-4D29-947A-10D0AC52F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4120-DDB0-4CD8-A5A7-9CEC2FF4DA8A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87769C-B7ED-491D-BD98-C43520DBD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244B92-09F9-44D5-B16E-A42F629AB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70D3B-ABAB-4F8D-9335-B3598A2C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68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9D6488-FCC9-469D-B8E3-A993864DC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2D8CD8-7ABD-4D32-9FEB-9B383A3345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9B3D792-525A-4564-B226-FD6B5266C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E12813-A484-466B-8715-C59AE576A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4120-DDB0-4CD8-A5A7-9CEC2FF4DA8A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569D1C-6BD3-4E33-A14D-D6C3D2769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B10F11-89C7-4D79-8CE1-A4920BB69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70D3B-ABAB-4F8D-9335-B3598A2C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35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C1F0B6-D899-47A0-9902-B02AEB997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17D173-45FA-47F1-B463-BCAFB2A35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ED036C6-4F8E-4990-A3F2-9B358ACBD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5C9BA41-A26A-4A1C-8EEB-F5F8DA7395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FFD4ED4-EF5B-408F-AB91-E96116BC47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228E852-10A2-4D83-82CC-3C69E60B6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4120-DDB0-4CD8-A5A7-9CEC2FF4DA8A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47EFE6A-C788-4C38-85D3-D8850237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827B07E-0595-4EA5-B842-7DFBA639D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70D3B-ABAB-4F8D-9335-B3598A2C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48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BC2C04-A04E-4107-BC02-5A63314B0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80FE674-A3AE-40DF-B81B-D6FED07FE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4120-DDB0-4CD8-A5A7-9CEC2FF4DA8A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0F60AB-FE59-4CC4-BA31-142F10838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D948347-2DE3-41CB-B40D-16F05F200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70D3B-ABAB-4F8D-9335-B3598A2C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15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0E18A28-5B78-4579-99BE-7981E42CA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4120-DDB0-4CD8-A5A7-9CEC2FF4DA8A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92CF49C-9329-4F90-8DDA-EC747BF38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902D21B-51EB-447F-90BE-6B725D2FC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70D3B-ABAB-4F8D-9335-B3598A2C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17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98CC1D-15E5-4100-9F99-D201A24C2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C37138-8F68-4DFE-B10B-743E748AC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80EC7F5-08BC-4732-A6F4-0C59BEAFD7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BA175A-CCE4-4877-8817-A628ECC73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4120-DDB0-4CD8-A5A7-9CEC2FF4DA8A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DCB5C8-9D4F-4F0B-B597-E68D7E875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5D39A9-DABC-4DBB-B922-93420FF4A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70D3B-ABAB-4F8D-9335-B3598A2C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650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91D8DB-4377-4950-B876-3E3A54CF1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06D0890-AF25-4A13-BF39-D8EEEC64E7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C1AE182-7091-4DBA-AB79-CBC975922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BCA148D-ED83-4BC6-83D0-64BD340A6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4120-DDB0-4CD8-A5A7-9CEC2FF4DA8A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ECF9A8F-FEF3-4CB8-B58D-0918A1B42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3FFA4D-FB64-4E92-8546-FB685DACC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70D3B-ABAB-4F8D-9335-B3598A2C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97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DB31F1-228C-40C6-B624-23A343ED1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CABE0B7-56FC-48BA-A39C-37B34F97B3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BB1945-AD24-4E84-9DFC-5B8E51279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4120-DDB0-4CD8-A5A7-9CEC2FF4DA8A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67EE48-2B60-401E-B494-3A7CABF49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CBCE7A-E85A-400A-AF65-F54094635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70D3B-ABAB-4F8D-9335-B3598A2C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542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6811A02-99BC-4B98-B939-926504C04D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CAE9657-1D00-4C11-B9F1-F1CA044FC0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95D028-7514-44D2-B893-C66F067CA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4120-DDB0-4CD8-A5A7-9CEC2FF4DA8A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D452EE-B597-4B8F-9ED0-7A14B57EB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D2DED1-D988-4FF5-901D-CEA1F83B7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70D3B-ABAB-4F8D-9335-B3598A2C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68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>
            <a:extLst>
              <a:ext uri="{FF2B5EF4-FFF2-40B4-BE49-F238E27FC236}">
                <a16:creationId xmlns:a16="http://schemas.microsoft.com/office/drawing/2014/main" id="{0B504799-5A5B-4904-96F0-E39EDC0290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719263"/>
            <a:ext cx="12192000" cy="5138737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68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0ABFC8D9-3E46-4244-BCF8-DF828263A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000"/>
            <a:ext cx="11946000" cy="114151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Рисунок 6">
            <a:extLst>
              <a:ext uri="{FF2B5EF4-FFF2-40B4-BE49-F238E27FC236}">
                <a16:creationId xmlns:a16="http://schemas.microsoft.com/office/drawing/2014/main" id="{D5ACAE7A-E405-438C-BF4B-A37C1D7BBD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26000" y="2079000"/>
            <a:ext cx="5220000" cy="4230000"/>
          </a:xfrm>
        </p:spPr>
      </p:sp>
    </p:spTree>
    <p:extLst>
      <p:ext uri="{BB962C8B-B14F-4D97-AF65-F5344CB8AC3E}">
        <p14:creationId xmlns:p14="http://schemas.microsoft.com/office/powerpoint/2010/main" val="53283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FB528B-4022-481C-B4C4-547E2E58A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93A88FE-2B8F-4A7F-8115-58A11752B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4120-DDB0-4CD8-A5A7-9CEC2FF4DA8A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962E446-084A-4B5F-8B64-A7A28704E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FB9AD15-C6D5-4FF2-A8FA-F855066B2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70D3B-ABAB-4F8D-9335-B3598A2C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719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5E33173-FD76-4096-9269-4DAF27939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288" y="2304000"/>
            <a:ext cx="5960712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47BCC956-CB20-44D2-9E97-FD4B3765EE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70688" y="0"/>
            <a:ext cx="5421312" cy="6858000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ED4F1DA6-0E09-4DDD-91BB-50C934A988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6063" y="3968750"/>
            <a:ext cx="6029325" cy="1979613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66463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>
            <a:extLst>
              <a:ext uri="{FF2B5EF4-FFF2-40B4-BE49-F238E27FC236}">
                <a16:creationId xmlns:a16="http://schemas.microsoft.com/office/drawing/2014/main" id="{86409E55-BC35-47A1-8E1D-C84F1F8839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414338"/>
            <a:ext cx="5489575" cy="2835275"/>
          </a:xfrm>
        </p:spPr>
        <p:txBody>
          <a:bodyPr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88F824-2714-40D3-B7D1-032D9A70C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83" y="430470"/>
            <a:ext cx="5084575" cy="117387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2C7CB63-4F12-4BAC-9F52-10E4ABCEE4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6425" y="1944688"/>
            <a:ext cx="5040313" cy="467995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8C099E3E-6BA6-42CC-BA32-79F47F91AB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3608388"/>
            <a:ext cx="5489575" cy="301625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8070353-59AD-4E85-AD00-AD390EB609E5}"/>
              </a:ext>
            </a:extLst>
          </p:cNvPr>
          <p:cNvSpPr/>
          <p:nvPr userDrawn="1"/>
        </p:nvSpPr>
        <p:spPr>
          <a:xfrm>
            <a:off x="0" y="6399000"/>
            <a:ext cx="12192000" cy="45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97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EE3F739-19A4-4190-A1FA-67EFCD502D1C}"/>
              </a:ext>
            </a:extLst>
          </p:cNvPr>
          <p:cNvSpPr/>
          <p:nvPr userDrawn="1"/>
        </p:nvSpPr>
        <p:spPr>
          <a:xfrm>
            <a:off x="0" y="0"/>
            <a:ext cx="12192000" cy="1825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исунок 6">
            <a:extLst>
              <a:ext uri="{FF2B5EF4-FFF2-40B4-BE49-F238E27FC236}">
                <a16:creationId xmlns:a16="http://schemas.microsoft.com/office/drawing/2014/main" id="{86409E55-BC35-47A1-8E1D-C84F1F8839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4051" y="593725"/>
            <a:ext cx="5489575" cy="2857398"/>
          </a:xfrm>
        </p:spPr>
        <p:txBody>
          <a:bodyPr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3751F-5479-412E-84EF-955FC9844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000" y="593725"/>
            <a:ext cx="5151949" cy="103887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9A74BD7-8B5C-49BC-B03B-A549B6105B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1944688"/>
            <a:ext cx="5151437" cy="481488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E2C0238A-CE92-48A9-B41C-AC423CC575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4200" y="3833813"/>
            <a:ext cx="5489575" cy="2925762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D3B8627-E627-4634-B66D-3D27D79305E7}"/>
              </a:ext>
            </a:extLst>
          </p:cNvPr>
          <p:cNvSpPr/>
          <p:nvPr userDrawn="1"/>
        </p:nvSpPr>
        <p:spPr>
          <a:xfrm>
            <a:off x="0" y="6399000"/>
            <a:ext cx="12192000" cy="45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19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>
            <a:extLst>
              <a:ext uri="{FF2B5EF4-FFF2-40B4-BE49-F238E27FC236}">
                <a16:creationId xmlns:a16="http://schemas.microsoft.com/office/drawing/2014/main" id="{86409E55-BC35-47A1-8E1D-C84F1F8839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2122" y="548862"/>
            <a:ext cx="5489575" cy="5760275"/>
          </a:xfrm>
        </p:spPr>
        <p:txBody>
          <a:bodyPr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944688-CD4C-42A4-912B-9CC26638C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000" y="548862"/>
            <a:ext cx="5188878" cy="103887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F013647-54DF-4DD1-9AF0-D3F96F8264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10325" y="1898650"/>
            <a:ext cx="5189538" cy="441007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8B21DE2-9ECB-4665-9E2C-CBAAA3FFEAB7}"/>
              </a:ext>
            </a:extLst>
          </p:cNvPr>
          <p:cNvSpPr/>
          <p:nvPr userDrawn="1"/>
        </p:nvSpPr>
        <p:spPr>
          <a:xfrm>
            <a:off x="0" y="6399000"/>
            <a:ext cx="12192000" cy="45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11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33E598D-FE35-4AD2-85C8-760070BD09E5}"/>
              </a:ext>
            </a:extLst>
          </p:cNvPr>
          <p:cNvSpPr/>
          <p:nvPr userDrawn="1"/>
        </p:nvSpPr>
        <p:spPr>
          <a:xfrm>
            <a:off x="6110304" y="0"/>
            <a:ext cx="6081695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исунок 6">
            <a:extLst>
              <a:ext uri="{FF2B5EF4-FFF2-40B4-BE49-F238E27FC236}">
                <a16:creationId xmlns:a16="http://schemas.microsoft.com/office/drawing/2014/main" id="{86409E55-BC35-47A1-8E1D-C84F1F8839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65999" y="548863"/>
            <a:ext cx="4552169" cy="28801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F013647-54DF-4DD1-9AF0-D3F96F8264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10325" y="1898650"/>
            <a:ext cx="5189538" cy="441007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E5354C2-B4DE-450B-8855-78EE895CF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122" y="3699001"/>
            <a:ext cx="5226067" cy="765000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FB99D29D-3056-4958-A0C3-FB6C590DB2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2138" y="4733925"/>
            <a:ext cx="5226050" cy="184467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7656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459DED-C11A-4511-A847-493005395558}"/>
              </a:ext>
            </a:extLst>
          </p:cNvPr>
          <p:cNvSpPr/>
          <p:nvPr userDrawn="1"/>
        </p:nvSpPr>
        <p:spPr>
          <a:xfrm>
            <a:off x="0" y="0"/>
            <a:ext cx="12192000" cy="1825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B541E7-5B4D-43E5-8F59-EBDE70BC7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081C85-17C3-4494-ADC5-41279F506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FDFDBC3-9040-454D-921A-8EFEBEB7EFA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noFill/>
              </a:ln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8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D23225-A6EB-4C9E-BE2E-B9D55EC99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9B195F4-6F69-45A4-A776-426F59E30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DD8BE2-7D6B-4A75-8335-D690B278F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4120-DDB0-4CD8-A5A7-9CEC2FF4DA8A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112EC0-B9D9-4A20-8B06-52909BCCC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4B120D-5D0E-4B47-AF11-603E420E9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70D3B-ABAB-4F8D-9335-B3598A2C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hyperlink" Target="https://presentation-creation.ru/" TargetMode="Externa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B614CC-0DBF-4422-9735-A1F761FA8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F02BD0-B6F7-4FC4-BE38-C3F830845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67E77E-7D10-4DF2-B1C4-409B432947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84120-DDB0-4CD8-A5A7-9CEC2FF4DA8A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B76696-11F7-4C3D-B4AD-F6CDDE2567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6E1899-C8AF-4B4F-84CC-61C7835201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70D3B-ABAB-4F8D-9335-B3598A2CBFDC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21"/>
            <a:extLst>
              <a:ext uri="{FF2B5EF4-FFF2-40B4-BE49-F238E27FC236}">
                <a16:creationId xmlns:a16="http://schemas.microsoft.com/office/drawing/2014/main" id="{C1F857D3-07AD-4545-9B12-410A92E911DF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224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0" r:id="rId3"/>
    <p:sldLayoutId id="2147483661" r:id="rId4"/>
    <p:sldLayoutId id="2147483662" r:id="rId5"/>
    <p:sldLayoutId id="2147483664" r:id="rId6"/>
    <p:sldLayoutId id="2147483667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  <p:sldLayoutId id="2147483665" r:id="rId18"/>
    <p:sldLayoutId id="2147483666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9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16.jpeg"/><Relationship Id="rId4" Type="http://schemas.openxmlformats.org/officeDocument/2006/relationships/diagramLayout" Target="../diagrams/layout4.xml"/><Relationship Id="rId9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9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8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8AB3532-04C3-482F-8BCE-8461B638FCC7}"/>
              </a:ext>
            </a:extLst>
          </p:cNvPr>
          <p:cNvSpPr/>
          <p:nvPr/>
        </p:nvSpPr>
        <p:spPr>
          <a:xfrm>
            <a:off x="-8626" y="0"/>
            <a:ext cx="682462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rgbClr val="033473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Тьютор ЦНППМ ГБУ ДПО «Института развития образования Чеченской Республики» </a:t>
            </a:r>
          </a:p>
          <a:p>
            <a:pPr algn="ctr"/>
            <a:r>
              <a:rPr lang="ru-RU" b="1">
                <a:solidFill>
                  <a:srgbClr val="033473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Тисаева Элина Сулеймановна</a:t>
            </a:r>
            <a:endParaRPr lang="ru-RU" b="1" dirty="0">
              <a:solidFill>
                <a:srgbClr val="033473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D3FBA7F-EBC3-4FC4-AA25-E00F690EAC3C}"/>
              </a:ext>
            </a:extLst>
          </p:cNvPr>
          <p:cNvSpPr/>
          <p:nvPr/>
        </p:nvSpPr>
        <p:spPr>
          <a:xfrm>
            <a:off x="-24000" y="2348999"/>
            <a:ext cx="7221000" cy="23400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000" b="1" dirty="0">
              <a:solidFill>
                <a:srgbClr val="03347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</a:t>
            </a:r>
            <a:r>
              <a:rPr lang="ru-RU" sz="3600" b="1" dirty="0" smtClean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тренды</a:t>
            </a:r>
            <a:endParaRPr lang="en-US" sz="3600" b="1" dirty="0" smtClean="0">
              <a:solidFill>
                <a:srgbClr val="03347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 smtClean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системы </a:t>
            </a:r>
            <a:r>
              <a:rPr lang="ru-RU" sz="3600" b="1" dirty="0" smtClean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en-US" sz="3600" b="1" dirty="0">
              <a:solidFill>
                <a:srgbClr val="033473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ый треугольник 8">
            <a:extLst>
              <a:ext uri="{FF2B5EF4-FFF2-40B4-BE49-F238E27FC236}">
                <a16:creationId xmlns:a16="http://schemas.microsoft.com/office/drawing/2014/main" id="{3AA26D27-2381-4362-A21E-FADC2A833282}"/>
              </a:ext>
            </a:extLst>
          </p:cNvPr>
          <p:cNvSpPr/>
          <p:nvPr/>
        </p:nvSpPr>
        <p:spPr>
          <a:xfrm>
            <a:off x="6790544" y="2034002"/>
            <a:ext cx="417465" cy="314998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ый треугольник 9">
            <a:extLst>
              <a:ext uri="{FF2B5EF4-FFF2-40B4-BE49-F238E27FC236}">
                <a16:creationId xmlns:a16="http://schemas.microsoft.com/office/drawing/2014/main" id="{5D92CB75-01D8-467F-9C1D-90981489FE34}"/>
              </a:ext>
            </a:extLst>
          </p:cNvPr>
          <p:cNvSpPr/>
          <p:nvPr/>
        </p:nvSpPr>
        <p:spPr>
          <a:xfrm rot="5400000">
            <a:off x="6784048" y="4695496"/>
            <a:ext cx="430455" cy="417466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BF63C9-AA6C-4579-8C80-C29756D0C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6000" y="1944000"/>
            <a:ext cx="3284999" cy="303308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711001" y="5888504"/>
            <a:ext cx="3105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BB8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Ректор ГБУ ДПО «ИРО ЧР», </a:t>
            </a:r>
            <a:r>
              <a:rPr lang="ru-RU" dirty="0" err="1" smtClean="0">
                <a:solidFill>
                  <a:srgbClr val="FBB8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к.и.н</a:t>
            </a:r>
            <a:r>
              <a:rPr lang="ru-RU" dirty="0" smtClean="0">
                <a:solidFill>
                  <a:srgbClr val="FBB8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доцент </a:t>
            </a:r>
          </a:p>
          <a:p>
            <a:r>
              <a:rPr lang="ru-RU" dirty="0" err="1" smtClean="0">
                <a:solidFill>
                  <a:srgbClr val="FBB8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Эльмурзаева</a:t>
            </a:r>
            <a:r>
              <a:rPr lang="ru-RU" dirty="0" smtClean="0">
                <a:solidFill>
                  <a:srgbClr val="FBB8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Г.Б.</a:t>
            </a:r>
            <a:endParaRPr lang="ru-RU" dirty="0">
              <a:solidFill>
                <a:srgbClr val="FBB81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172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54032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FBB812"/>
                </a:solidFill>
                <a:latin typeface="Times New Roman" pitchFamily="18" charset="0"/>
                <a:cs typeface="Times New Roman" pitchFamily="18" charset="0"/>
              </a:rPr>
              <a:t>Мониторинг и </a:t>
            </a:r>
            <a:r>
              <a:rPr lang="ru-RU" dirty="0" err="1">
                <a:solidFill>
                  <a:srgbClr val="FBB812"/>
                </a:solidFill>
                <a:latin typeface="Times New Roman" pitchFamily="18" charset="0"/>
                <a:cs typeface="Times New Roman" pitchFamily="18" charset="0"/>
              </a:rPr>
              <a:t>КИМы</a:t>
            </a:r>
            <a:r>
              <a:rPr lang="ru-RU" dirty="0">
                <a:solidFill>
                  <a:srgbClr val="FBB812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smtClean="0">
                <a:solidFill>
                  <a:srgbClr val="FBB812"/>
                </a:solidFill>
                <a:latin typeface="Times New Roman" pitchFamily="18" charset="0"/>
                <a:cs typeface="Times New Roman" pitchFamily="18" charset="0"/>
              </a:rPr>
              <a:t>школы</a:t>
            </a:r>
            <a:endParaRPr lang="ru-RU" dirty="0">
              <a:solidFill>
                <a:srgbClr val="FBB81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6215" t="17362" r="26028" b="3717"/>
          <a:stretch>
            <a:fillRect/>
          </a:stretch>
        </p:blipFill>
        <p:spPr bwMode="auto">
          <a:xfrm>
            <a:off x="2181000" y="1269000"/>
            <a:ext cx="8235000" cy="5194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545763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29358" t="21615" r="29523" b="3732"/>
          <a:stretch>
            <a:fillRect/>
          </a:stretch>
        </p:blipFill>
        <p:spPr bwMode="auto">
          <a:xfrm>
            <a:off x="1626000" y="54000"/>
            <a:ext cx="8081216" cy="63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0630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6217" y="774000"/>
            <a:ext cx="8229600" cy="72547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BB812"/>
                </a:solidFill>
                <a:latin typeface="Times New Roman" pitchFamily="18" charset="0"/>
                <a:cs typeface="Times New Roman" pitchFamily="18" charset="0"/>
              </a:rPr>
              <a:t>Что оцениваем?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71000" y="2034000"/>
            <a:ext cx="9360000" cy="4275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b="1" dirty="0" err="1">
                <a:solidFill>
                  <a:srgbClr val="033473"/>
                </a:solidFill>
                <a:latin typeface="Times New Roman" panose="02020603050405020304" pitchFamily="18" charset="0"/>
                <a:cs typeface="Times New Roman" pitchFamily="18" charset="0"/>
              </a:rPr>
              <a:t>Сформированность</a:t>
            </a:r>
            <a:r>
              <a:rPr lang="ru-RU" b="1" dirty="0">
                <a:solidFill>
                  <a:srgbClr val="033473"/>
                </a:solidFill>
                <a:latin typeface="Times New Roman" pitchFamily="18" charset="0"/>
                <a:cs typeface="Times New Roman" pitchFamily="18" charset="0"/>
              </a:rPr>
              <a:t> умений: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строить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устное диалогическое и монологическое высказывание (2—4 предложения на определённую тему, по наблюдениям) с соблюдением орфоэпических норм, правильной интонации;  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формулировать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простые выводы на основе прочитанного (услышанного) устно и письменно (1—2 предложения); 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составлять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предложения из слов, устанавливая между ними смысловую связь по вопросам;  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определять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тему текста и озаглавливать текст, отражая его тему; 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составлять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текст из разрозненных предложений, частей текста;  </a:t>
            </a: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873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/>
          </p:nvPr>
        </p:nvGraphicFramePr>
        <p:xfrm>
          <a:off x="2176485" y="72263"/>
          <a:ext cx="5643333" cy="11580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810000" y="2586463"/>
            <a:ext cx="4572000" cy="410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dirty="0">
                <a:solidFill>
                  <a:srgbClr val="FBB812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877800" y="9000"/>
            <a:ext cx="3933200" cy="757664"/>
          </a:xfrm>
          <a:prstGeom prst="roundRect">
            <a:avLst/>
          </a:prstGeom>
          <a:ln>
            <a:solidFill>
              <a:srgbClr val="FBB8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400" dirty="0">
                <a:solidFill>
                  <a:srgbClr val="FBB812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Задавать вопросы </a:t>
            </a:r>
            <a:r>
              <a:rPr lang="ru-RU" sz="1400" dirty="0" smtClean="0">
                <a:solidFill>
                  <a:srgbClr val="FBB812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по содержанию </a:t>
            </a:r>
            <a:r>
              <a:rPr lang="ru-RU" sz="1400" dirty="0">
                <a:solidFill>
                  <a:srgbClr val="FBB812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текста и отвечать </a:t>
            </a:r>
            <a:r>
              <a:rPr lang="ru-RU" sz="1400" dirty="0" smtClean="0">
                <a:solidFill>
                  <a:srgbClr val="FBB812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на них</a:t>
            </a:r>
            <a:r>
              <a:rPr lang="ru-RU" sz="1400" dirty="0">
                <a:solidFill>
                  <a:srgbClr val="FBB812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, подтверждая </a:t>
            </a:r>
            <a:r>
              <a:rPr lang="ru-RU" sz="1400" dirty="0" smtClean="0">
                <a:solidFill>
                  <a:srgbClr val="FBB812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ответ примерами </a:t>
            </a:r>
            <a:r>
              <a:rPr lang="ru-RU" sz="1400" dirty="0">
                <a:solidFill>
                  <a:srgbClr val="FBB812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из текста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877800" y="819000"/>
            <a:ext cx="3933200" cy="909570"/>
          </a:xfrm>
          <a:prstGeom prst="roundRect">
            <a:avLst/>
          </a:prstGeom>
          <a:ln>
            <a:solidFill>
              <a:srgbClr val="FBB8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400" dirty="0">
                <a:solidFill>
                  <a:srgbClr val="FBB812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использовать знаково-символические средства для решения задач; понимать информацию, представленную разными способами: словесно, в виде таблицы. схемы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617576" y="1932921"/>
            <a:ext cx="4403440" cy="909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400" dirty="0">
                <a:solidFill>
                  <a:srgbClr val="FBB812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Делить тексты на </a:t>
            </a:r>
            <a:r>
              <a:rPr lang="ru-RU" sz="1400" dirty="0" smtClean="0">
                <a:solidFill>
                  <a:srgbClr val="FBB812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смысловые</a:t>
            </a:r>
            <a:r>
              <a:rPr lang="ru-RU" sz="1400" dirty="0">
                <a:solidFill>
                  <a:srgbClr val="FBB8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FBB812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части</a:t>
            </a:r>
            <a:r>
              <a:rPr lang="ru-RU" sz="1400" dirty="0">
                <a:solidFill>
                  <a:srgbClr val="FBB812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, составлять план текста</a:t>
            </a:r>
          </a:p>
          <a:p>
            <a:pPr lvl="0"/>
            <a:r>
              <a:rPr lang="ru-RU" sz="1400" dirty="0">
                <a:solidFill>
                  <a:srgbClr val="FBB812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Интерпретация содержащейся </a:t>
            </a:r>
            <a:r>
              <a:rPr lang="ru-RU" sz="1400" dirty="0" smtClean="0">
                <a:solidFill>
                  <a:srgbClr val="FBB812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в тексте </a:t>
            </a:r>
            <a:r>
              <a:rPr lang="ru-RU" sz="1400" dirty="0">
                <a:solidFill>
                  <a:srgbClr val="FBB812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информации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576391" y="2948443"/>
            <a:ext cx="4459609" cy="909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400" dirty="0">
                <a:solidFill>
                  <a:srgbClr val="FBB812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Вычленять в тексте основные события; сравнивать между собой объекты, описанные в тексте, выделяя 2-3 существенных признака; проводить несложные наблюдения в окружающей среде и ставить опыты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577478" y="3918857"/>
            <a:ext cx="4443538" cy="909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400" dirty="0">
                <a:solidFill>
                  <a:srgbClr val="FBB812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Собирать, представлять, интерпретировать информацию (логическая задача)</a:t>
            </a:r>
          </a:p>
          <a:p>
            <a:pPr lvl="0"/>
            <a:r>
              <a:rPr lang="ru-RU" sz="1400" dirty="0">
                <a:solidFill>
                  <a:srgbClr val="FBB812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Решать задачи в 3-4 действия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617576" y="4889271"/>
            <a:ext cx="4403440" cy="909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400" dirty="0">
                <a:solidFill>
                  <a:srgbClr val="FBB812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проводить несложные наблюдения в окружающей среде, делать обобщения и ставить опыты</a:t>
            </a:r>
            <a:endParaRPr lang="ru-RU" sz="1400" dirty="0">
              <a:solidFill>
                <a:srgbClr val="FBB81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/>
          <a:srcRect l="29062" t="20833" r="18906" b="51667"/>
          <a:stretch>
            <a:fillRect/>
          </a:stretch>
        </p:blipFill>
        <p:spPr bwMode="auto">
          <a:xfrm>
            <a:off x="2259235" y="1328468"/>
            <a:ext cx="5116498" cy="2505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8"/>
          <a:srcRect l="29375" t="20000" r="19062" b="51667"/>
          <a:stretch>
            <a:fillRect/>
          </a:stretch>
        </p:blipFill>
        <p:spPr bwMode="auto">
          <a:xfrm>
            <a:off x="2259236" y="3862235"/>
            <a:ext cx="5013949" cy="2825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extBox 16"/>
          <p:cNvSpPr txBox="1"/>
          <p:nvPr/>
        </p:nvSpPr>
        <p:spPr>
          <a:xfrm rot="16200000">
            <a:off x="-891010" y="3310600"/>
            <a:ext cx="4339475" cy="1477328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FBB812"/>
                </a:solidFill>
                <a:latin typeface="Times New Roman" panose="02020603050405020304" pitchFamily="18" charset="0"/>
                <a:cs typeface="Times New Roman" pitchFamily="18" charset="0"/>
              </a:rPr>
              <a:t>Нарушение преемственности при формировании планируемых результатов ФГОС </a:t>
            </a:r>
          </a:p>
          <a:p>
            <a:pPr algn="ctr"/>
            <a:r>
              <a:rPr lang="ru-RU" dirty="0">
                <a:solidFill>
                  <a:srgbClr val="FBB812"/>
                </a:solidFill>
                <a:latin typeface="Times New Roman" panose="02020603050405020304" pitchFamily="18" charset="0"/>
                <a:cs typeface="Times New Roman" pitchFamily="18" charset="0"/>
              </a:rPr>
              <a:t>(</a:t>
            </a:r>
            <a:r>
              <a:rPr lang="ru-RU" i="1" dirty="0">
                <a:solidFill>
                  <a:srgbClr val="FBB812"/>
                </a:solidFill>
                <a:latin typeface="Times New Roman" pitchFamily="18" charset="0"/>
                <a:cs typeface="Times New Roman" pitchFamily="18" charset="0"/>
              </a:rPr>
              <a:t>в рамках семинаров по функциональной грамотности</a:t>
            </a:r>
            <a:r>
              <a:rPr lang="ru-RU" dirty="0">
                <a:solidFill>
                  <a:srgbClr val="FBB812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676F78-991E-43CB-864E-AD13409A0169}"/>
              </a:ext>
            </a:extLst>
          </p:cNvPr>
          <p:cNvSpPr txBox="1"/>
          <p:nvPr/>
        </p:nvSpPr>
        <p:spPr>
          <a:xfrm>
            <a:off x="7617576" y="5910591"/>
            <a:ext cx="4328423" cy="584775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разработки программ ДПО заложен </a:t>
            </a:r>
            <a:r>
              <a:rPr lang="ru-RU" sz="1600" dirty="0" err="1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дефицитарный</a:t>
            </a:r>
            <a:r>
              <a:rPr lang="ru-RU" sz="1600" dirty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поход</a:t>
            </a:r>
          </a:p>
        </p:txBody>
      </p:sp>
    </p:spTree>
    <p:extLst>
      <p:ext uri="{BB962C8B-B14F-4D97-AF65-F5344CB8AC3E}">
        <p14:creationId xmlns:p14="http://schemas.microsoft.com/office/powerpoint/2010/main" val="399264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BB812"/>
                </a:solidFill>
                <a:latin typeface="Times New Roman" pitchFamily="18" charset="0"/>
                <a:cs typeface="Times New Roman" pitchFamily="18" charset="0"/>
              </a:rPr>
              <a:t>Функциональная грамотность</a:t>
            </a:r>
            <a:endParaRPr lang="ru-RU" dirty="0">
              <a:solidFill>
                <a:srgbClr val="FBB81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503940"/>
            <a:ext cx="8280000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dirty="0">
                <a:solidFill>
                  <a:srgbClr val="033473"/>
                </a:solidFill>
                <a:latin typeface="Times New Roman" pitchFamily="18" charset="0"/>
                <a:cs typeface="Times New Roman" pitchFamily="18" charset="0"/>
              </a:rPr>
              <a:t>	Из 5 </a:t>
            </a:r>
            <a:r>
              <a:rPr lang="ru-RU" sz="4400" dirty="0" smtClean="0">
                <a:solidFill>
                  <a:srgbClr val="033473"/>
                </a:solidFill>
                <a:latin typeface="Times New Roman" pitchFamily="18" charset="0"/>
                <a:cs typeface="Times New Roman" pitchFamily="18" charset="0"/>
              </a:rPr>
              <a:t>школ, участвующих </a:t>
            </a:r>
            <a:r>
              <a:rPr lang="ru-RU" sz="4400" dirty="0">
                <a:solidFill>
                  <a:srgbClr val="033473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4400" dirty="0" smtClean="0">
                <a:solidFill>
                  <a:srgbClr val="033473"/>
                </a:solidFill>
                <a:latin typeface="Times New Roman" pitchFamily="18" charset="0"/>
                <a:cs typeface="Times New Roman" pitchFamily="18" charset="0"/>
              </a:rPr>
              <a:t>PISA-2022</a:t>
            </a:r>
            <a:r>
              <a:rPr lang="ru-RU" sz="4400" dirty="0" smtClean="0">
                <a:solidFill>
                  <a:srgbClr val="03347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>
                <a:solidFill>
                  <a:srgbClr val="033473"/>
                </a:solidFill>
                <a:latin typeface="Times New Roman" pitchFamily="18" charset="0"/>
                <a:cs typeface="Times New Roman" pitchFamily="18" charset="0"/>
              </a:rPr>
              <a:t>при прохождении самодиагностики 70% детей не справились с низким уровнем заданий по основным </a:t>
            </a:r>
            <a:r>
              <a:rPr lang="ru-RU" sz="4400" dirty="0" smtClean="0">
                <a:solidFill>
                  <a:srgbClr val="033473"/>
                </a:solidFill>
                <a:latin typeface="Times New Roman" pitchFamily="18" charset="0"/>
                <a:cs typeface="Times New Roman" pitchFamily="18" charset="0"/>
              </a:rPr>
              <a:t>направлениям</a:t>
            </a:r>
            <a:endParaRPr lang="ru-RU" sz="4400" dirty="0">
              <a:solidFill>
                <a:srgbClr val="0334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295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6000" y="0"/>
            <a:ext cx="11700000" cy="1643050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FBB812"/>
                </a:solidFill>
                <a:latin typeface="Times New Roman" pitchFamily="18" charset="0"/>
                <a:cs typeface="Times New Roman" pitchFamily="18" charset="0"/>
              </a:rPr>
              <a:t>Исследование </a:t>
            </a:r>
            <a:r>
              <a:rPr lang="ru-RU" sz="3200" dirty="0" smtClean="0">
                <a:solidFill>
                  <a:srgbClr val="FBB812"/>
                </a:solidFill>
                <a:latin typeface="Times New Roman" pitchFamily="18" charset="0"/>
                <a:cs typeface="Times New Roman" pitchFamily="18" charset="0"/>
              </a:rPr>
              <a:t>ЦОКО-2022</a:t>
            </a:r>
            <a:r>
              <a:rPr lang="ru-RU" sz="3200" dirty="0">
                <a:solidFill>
                  <a:srgbClr val="FBB81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FBB81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rgbClr val="FBB812"/>
                </a:solidFill>
                <a:latin typeface="Times New Roman" pitchFamily="18" charset="0"/>
                <a:cs typeface="Times New Roman" pitchFamily="18" charset="0"/>
              </a:rPr>
              <a:t>Математическая, читательская, </a:t>
            </a:r>
            <a:r>
              <a:rPr lang="ru-RU" sz="3200" dirty="0" smtClean="0">
                <a:solidFill>
                  <a:srgbClr val="FBB812"/>
                </a:solidFill>
                <a:latin typeface="Times New Roman" pitchFamily="18" charset="0"/>
                <a:cs typeface="Times New Roman" pitchFamily="18" charset="0"/>
              </a:rPr>
              <a:t>естественно</a:t>
            </a:r>
            <a:r>
              <a:rPr lang="en-US" sz="3200" dirty="0" smtClean="0">
                <a:solidFill>
                  <a:srgbClr val="FBB81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FBB812"/>
                </a:solidFill>
                <a:latin typeface="Times New Roman" pitchFamily="18" charset="0"/>
                <a:cs typeface="Times New Roman" pitchFamily="18" charset="0"/>
              </a:rPr>
              <a:t>научная</a:t>
            </a:r>
            <a:endParaRPr lang="ru-RU" sz="3200" dirty="0">
              <a:solidFill>
                <a:srgbClr val="FBB81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0409890"/>
              </p:ext>
            </p:extLst>
          </p:nvPr>
        </p:nvGraphicFramePr>
        <p:xfrm>
          <a:off x="1236000" y="1854000"/>
          <a:ext cx="2971792" cy="4543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522906826"/>
              </p:ext>
            </p:extLst>
          </p:nvPr>
        </p:nvGraphicFramePr>
        <p:xfrm>
          <a:off x="7986000" y="1875894"/>
          <a:ext cx="3015000" cy="4521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0E3479E5-42A6-47DC-851F-C719415A36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2760072"/>
              </p:ext>
            </p:extLst>
          </p:nvPr>
        </p:nvGraphicFramePr>
        <p:xfrm>
          <a:off x="4703855" y="1907043"/>
          <a:ext cx="2786082" cy="4500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434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1000" y="369000"/>
            <a:ext cx="7560000" cy="114298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BB812"/>
                </a:solidFill>
                <a:latin typeface="Times New Roman" pitchFamily="18" charset="0"/>
                <a:cs typeface="Times New Roman" pitchFamily="18" charset="0"/>
              </a:rPr>
              <a:t>Методические разработки ЦОКО с</a:t>
            </a:r>
            <a:r>
              <a:rPr lang="en-US" dirty="0" smtClean="0">
                <a:solidFill>
                  <a:srgbClr val="FBB81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FBB812"/>
                </a:solidFill>
                <a:latin typeface="Times New Roman" pitchFamily="18" charset="0"/>
                <a:cs typeface="Times New Roman" pitchFamily="18" charset="0"/>
              </a:rPr>
              <a:t>рекомендациями что делать!</a:t>
            </a:r>
            <a:endParaRPr lang="ru-RU" dirty="0">
              <a:solidFill>
                <a:srgbClr val="FBB81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381000" y="1837239"/>
            <a:ext cx="11700000" cy="502602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АДРЕСНЫЕ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РЕКОМЕНДАЦИИ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Руководителям РОО:</a:t>
            </a: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создать систему методического сопровождения процесса формирования 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математической, естественнонаучной и читательской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грамотности обучающихся в условиях муниципальной системы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образования,исходя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из того, что данная система должна функционировать как на уровне муниципальной методической службы, так и на уровне образовательных организаций</a:t>
            </a:r>
          </a:p>
          <a:p>
            <a:pPr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Муниципальным методическим службам:</a:t>
            </a: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разработать и реализовать Программу методического сопровождения процесса формирования математической, естественнонаучной и читательской грамотности обучающихся, включающую в себя организацию курсов и семинаров,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тьюторского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сопровождения, горизонтального обучения в деятельности профессиональных педагогических сообществ, конкурсов профессионального педагогического мастерства и другие формы работы ММС;</a:t>
            </a:r>
          </a:p>
          <a:p>
            <a:pPr lvl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организовать и координировать деятельность проектной группы административных работников ОО с целью совместного проектирования и осуществления методической работы в школах в сфере формирования функциональной грамотности; </a:t>
            </a:r>
          </a:p>
          <a:p>
            <a:pPr lvl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обобщить опыт образовательных организаций и педагогов муниципального района по формированию функциональной грамотности обучающихся;</a:t>
            </a:r>
          </a:p>
          <a:p>
            <a:pPr>
              <a:buNone/>
            </a:pP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уровне администрации ОО</a:t>
            </a: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спроектировать и реализовать план методической работы в ОО с учётом необходимости решения проблемы формирования функциональной грамотности у обучающихся и профессиональных дефицитов педагогов, выявленных в результате диагностики;</a:t>
            </a:r>
          </a:p>
          <a:p>
            <a:pPr lvl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внести изменения в нормативную базу ОО в связи с реализацией задач формирования ФГ обучающихся;</a:t>
            </a:r>
          </a:p>
          <a:p>
            <a:pPr lvl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разработать и реализовать формы организации образовательного процесса, в ходе которых будет вестись работа по</a:t>
            </a:r>
          </a:p>
        </p:txBody>
      </p:sp>
    </p:spTree>
    <p:extLst>
      <p:ext uri="{BB962C8B-B14F-4D97-AF65-F5344CB8AC3E}">
        <p14:creationId xmlns:p14="http://schemas.microsoft.com/office/powerpoint/2010/main" val="521669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/>
          <p:nvPr/>
        </p:nvPicPr>
        <p:blipFill rotWithShape="1">
          <a:blip r:embed="rId2">
            <a:clrChange>
              <a:clrFrom>
                <a:srgbClr val="F9F9F7"/>
              </a:clrFrom>
              <a:clrTo>
                <a:srgbClr val="F9F9F7">
                  <a:alpha val="0"/>
                </a:srgbClr>
              </a:clrTo>
            </a:clrChange>
          </a:blip>
          <a:srcRect l="43799" t="31416" r="41565" b="62238"/>
          <a:stretch/>
        </p:blipFill>
        <p:spPr bwMode="auto">
          <a:xfrm>
            <a:off x="723313" y="1865029"/>
            <a:ext cx="2819860" cy="12103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/>
          <p:cNvPicPr/>
          <p:nvPr/>
        </p:nvPicPr>
        <p:blipFill rotWithShape="1">
          <a:blip r:embed="rId3"/>
          <a:srcRect l="46499" t="21950" r="42758" b="67503"/>
          <a:stretch/>
        </p:blipFill>
        <p:spPr bwMode="auto">
          <a:xfrm>
            <a:off x="5061001" y="2394000"/>
            <a:ext cx="2384999" cy="9175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/>
          <p:cNvPicPr/>
          <p:nvPr/>
        </p:nvPicPr>
        <p:blipFill rotWithShape="1">
          <a:blip r:embed="rId4"/>
          <a:srcRect l="46439" t="41904" r="49813" b="48751"/>
          <a:stretch/>
        </p:blipFill>
        <p:spPr bwMode="auto">
          <a:xfrm>
            <a:off x="10006052" y="2394000"/>
            <a:ext cx="904948" cy="91759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020775" y="2394000"/>
            <a:ext cx="1945225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B0F0"/>
                </a:solidFill>
              </a:rPr>
              <a:t>Школа современного учителя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1756" y="383406"/>
            <a:ext cx="102954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n w="10160">
                  <a:noFill/>
                  <a:prstDash val="solid"/>
                </a:ln>
                <a:solidFill>
                  <a:srgbClr val="FBB81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Единая система научно-методического </a:t>
            </a:r>
            <a:endParaRPr lang="en-US" sz="3600" b="1" dirty="0" smtClean="0">
              <a:ln w="10160">
                <a:noFill/>
                <a:prstDash val="solid"/>
              </a:ln>
              <a:solidFill>
                <a:srgbClr val="FBB812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ln w="10160">
                  <a:noFill/>
                  <a:prstDash val="solid"/>
                </a:ln>
                <a:solidFill>
                  <a:srgbClr val="FBB81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сопровождения педагогических </a:t>
            </a:r>
            <a:r>
              <a:rPr lang="ru-RU" sz="3600" b="1" dirty="0">
                <a:ln w="10160">
                  <a:noFill/>
                  <a:prstDash val="solid"/>
                </a:ln>
                <a:solidFill>
                  <a:srgbClr val="FBB81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работников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1000" y="3247933"/>
            <a:ext cx="4337688" cy="923330"/>
          </a:xfrm>
          <a:prstGeom prst="rect">
            <a:avLst/>
          </a:prstGeom>
          <a:ln w="1905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единой федеральной системы научно-методического сопровождения  педагогических работников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1000" y="4231777"/>
            <a:ext cx="4337688" cy="2308324"/>
          </a:xfrm>
          <a:prstGeom prst="rect">
            <a:avLst/>
          </a:prstGeom>
          <a:ln w="1905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3347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системы: создание единого научно-методического пространства по сопровождению повышения квалификации и непрерывного развития профессионального мастерства педагогических работников в соответствии с приоритетными задачами в области образования </a:t>
            </a:r>
            <a:endParaRPr lang="ru-RU" dirty="0">
              <a:solidFill>
                <a:srgbClr val="03347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44505" y="3731799"/>
            <a:ext cx="41525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3347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</a:t>
            </a:r>
            <a:endParaRPr lang="ru-RU" sz="2400" b="1" dirty="0">
              <a:solidFill>
                <a:srgbClr val="03347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46000" y="4327408"/>
            <a:ext cx="1935000" cy="2031325"/>
          </a:xfrm>
          <a:prstGeom prst="rect">
            <a:avLst/>
          </a:prstGeom>
          <a:noFill/>
          <a:ln w="19050">
            <a:solidFill>
              <a:srgbClr val="033473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единой федеральной системы научно-методического сопровождения педагогических работников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256000" y="4323952"/>
            <a:ext cx="2655000" cy="2031325"/>
          </a:xfrm>
          <a:prstGeom prst="rect">
            <a:avLst/>
          </a:prstGeom>
          <a:ln w="19050">
            <a:solidFill>
              <a:srgbClr val="033473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возможности повышения уровня профессионального мастерства педагогических работников</a:t>
            </a:r>
          </a:p>
        </p:txBody>
      </p:sp>
    </p:spTree>
    <p:extLst>
      <p:ext uri="{BB962C8B-B14F-4D97-AF65-F5344CB8AC3E}">
        <p14:creationId xmlns:p14="http://schemas.microsoft.com/office/powerpoint/2010/main" val="40855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361460" y="139843"/>
            <a:ext cx="9358775" cy="56113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033473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Итоги  мониторинга оценки кадрового состава методических кабинетов муниципальных органов управления образованием Чеченской Республики</a:t>
            </a:r>
            <a:endParaRPr lang="ru-RU" sz="2400" b="1" dirty="0">
              <a:solidFill>
                <a:srgbClr val="033473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6279812"/>
              </p:ext>
            </p:extLst>
          </p:nvPr>
        </p:nvGraphicFramePr>
        <p:xfrm>
          <a:off x="1327996" y="2886284"/>
          <a:ext cx="2690101" cy="1898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219451300"/>
              </p:ext>
            </p:extLst>
          </p:nvPr>
        </p:nvGraphicFramePr>
        <p:xfrm>
          <a:off x="831000" y="1164055"/>
          <a:ext cx="6042867" cy="1645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5562" y="2130768"/>
            <a:ext cx="3511601" cy="293852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15D1AC32-B512-406A-98A7-9C923F1D3FD9}"/>
              </a:ext>
            </a:extLst>
          </p:cNvPr>
          <p:cNvCxnSpPr/>
          <p:nvPr/>
        </p:nvCxnSpPr>
        <p:spPr>
          <a:xfrm flipH="1" flipV="1">
            <a:off x="7004731" y="1213080"/>
            <a:ext cx="6410" cy="374592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925562" y="1426699"/>
            <a:ext cx="3705437" cy="646331"/>
          </a:xfrm>
          <a:prstGeom prst="rect">
            <a:avLst/>
          </a:prstGeom>
          <a:noFill/>
          <a:ln w="1905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Перезагрузка муниципальных методических служб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1894" y="4959000"/>
            <a:ext cx="2008148" cy="175716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627" y="2839183"/>
            <a:ext cx="2193044" cy="204425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6676F78-991E-43CB-864E-AD13409A0169}"/>
              </a:ext>
            </a:extLst>
          </p:cNvPr>
          <p:cNvSpPr txBox="1"/>
          <p:nvPr/>
        </p:nvSpPr>
        <p:spPr>
          <a:xfrm>
            <a:off x="6475671" y="5422081"/>
            <a:ext cx="1146923" cy="646331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современного учителя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676F78-991E-43CB-864E-AD13409A0169}"/>
              </a:ext>
            </a:extLst>
          </p:cNvPr>
          <p:cNvSpPr txBox="1"/>
          <p:nvPr/>
        </p:nvSpPr>
        <p:spPr>
          <a:xfrm>
            <a:off x="10698368" y="5422081"/>
            <a:ext cx="1020854" cy="646331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региональных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тьюторов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6676F78-991E-43CB-864E-AD13409A0169}"/>
              </a:ext>
            </a:extLst>
          </p:cNvPr>
          <p:cNvSpPr txBox="1"/>
          <p:nvPr/>
        </p:nvSpPr>
        <p:spPr>
          <a:xfrm>
            <a:off x="8423989" y="5422081"/>
            <a:ext cx="1561565" cy="646331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кадровый потенциал муниципальных методических служб</a:t>
            </a: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10056745" y="5773364"/>
            <a:ext cx="570432" cy="5378"/>
          </a:xfrm>
          <a:prstGeom prst="straightConnector1">
            <a:avLst/>
          </a:prstGeom>
          <a:ln w="28575"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7795755" y="5773364"/>
            <a:ext cx="584880" cy="1"/>
          </a:xfrm>
          <a:prstGeom prst="straightConnector1">
            <a:avLst/>
          </a:prstGeom>
          <a:ln w="28575"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06676F78-991E-43CB-864E-AD13409A0169}"/>
              </a:ext>
            </a:extLst>
          </p:cNvPr>
          <p:cNvSpPr txBox="1"/>
          <p:nvPr/>
        </p:nvSpPr>
        <p:spPr>
          <a:xfrm>
            <a:off x="3399733" y="5037361"/>
            <a:ext cx="2951825" cy="1600438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Риски:</a:t>
            </a:r>
          </a:p>
          <a:p>
            <a:pPr marL="171450" indent="-171450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отсутствие профильного педагогического образования и опыт работы;</a:t>
            </a:r>
          </a:p>
          <a:p>
            <a:pPr marL="171450" indent="-171450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подмена методического функционала  организационными и координационными функциями.</a:t>
            </a:r>
          </a:p>
        </p:txBody>
      </p:sp>
    </p:spTree>
    <p:extLst>
      <p:ext uri="{BB962C8B-B14F-4D97-AF65-F5344CB8AC3E}">
        <p14:creationId xmlns:p14="http://schemas.microsoft.com/office/powerpoint/2010/main" val="1837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6000" y="369000"/>
            <a:ext cx="9757800" cy="1325563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FBB812"/>
                </a:solidFill>
                <a:latin typeface="Times New Roman" pitchFamily="18" charset="0"/>
                <a:cs typeface="Times New Roman" pitchFamily="18" charset="0"/>
              </a:rPr>
              <a:t>УРОК- основная форма реализации ФГОС и достижения планируемых </a:t>
            </a:r>
            <a:r>
              <a:rPr lang="ru-RU" sz="3200" dirty="0" smtClean="0">
                <a:solidFill>
                  <a:srgbClr val="FBB812"/>
                </a:solidFill>
                <a:latin typeface="Times New Roman" pitchFamily="18" charset="0"/>
                <a:cs typeface="Times New Roman" pitchFamily="18" charset="0"/>
              </a:rPr>
              <a:t>результатов</a:t>
            </a:r>
            <a:endParaRPr lang="ru-RU" sz="3200" dirty="0">
              <a:solidFill>
                <a:srgbClr val="FBB81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7205015"/>
              </p:ext>
            </p:extLst>
          </p:nvPr>
        </p:nvGraphicFramePr>
        <p:xfrm>
          <a:off x="2451000" y="1944000"/>
          <a:ext cx="7245000" cy="45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Документ" r:id="rId3" imgW="10014840" imgH="5991542" progId="Word.Document.12">
                  <p:embed/>
                </p:oleObj>
              </mc:Choice>
              <mc:Fallback>
                <p:oleObj name="Документ" r:id="rId3" imgW="10014840" imgH="5991542" progId="Word.Document.12">
                  <p:embed/>
                  <p:pic>
                    <p:nvPicPr>
                      <p:cNvPr id="307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000" y="1944000"/>
                        <a:ext cx="7245000" cy="45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009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6000" y="2754000"/>
            <a:ext cx="10260000" cy="3600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Тренды</a:t>
            </a:r>
            <a:r>
              <a:rPr lang="ru-RU" dirty="0" smtClean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[</a:t>
            </a:r>
            <a:r>
              <a:rPr lang="ru-RU" dirty="0" err="1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рэ</a:t>
            </a:r>
            <a:r>
              <a:rPr lang="ru-RU" dirty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], а; м. [англ.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trend</a:t>
            </a:r>
            <a:r>
              <a:rPr lang="ru-RU" dirty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тенденция, уклон] Книжн. Преобладающая тенденция, общее направление развития чего л. (общественного мнения</a:t>
            </a:r>
            <a:r>
              <a:rPr lang="ru-RU" dirty="0" smtClean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,.). </a:t>
            </a:r>
            <a:r>
              <a:rPr lang="ru-RU" dirty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 в политике. </a:t>
            </a:r>
            <a:r>
              <a:rPr lang="ru-RU" dirty="0" smtClean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ТРЕНД (</a:t>
            </a:r>
            <a:r>
              <a:rPr lang="ru-RU" dirty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англ. </a:t>
            </a:r>
            <a:r>
              <a:rPr lang="ru-RU" dirty="0" err="1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trend</a:t>
            </a:r>
            <a:r>
              <a:rPr lang="ru-RU" dirty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направление), в экономике</a:t>
            </a:r>
            <a:r>
              <a:rPr lang="ru-RU" dirty="0" smtClean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dirty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i="1" dirty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Энциклопедический словарь</a:t>
            </a:r>
            <a:endParaRPr lang="ru-RU" dirty="0">
              <a:solidFill>
                <a:srgbClr val="03347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84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46000" y="279000"/>
            <a:ext cx="8145000" cy="1325563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033473"/>
                </a:solidFill>
                <a:latin typeface="Times New Roman" pitchFamily="18" charset="0"/>
                <a:cs typeface="Times New Roman" pitchFamily="18" charset="0"/>
              </a:rPr>
              <a:t>Школа –это место где ребенок проживает лучшие годы своей жизни!</a:t>
            </a: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5872723"/>
              </p:ext>
            </p:extLst>
          </p:nvPr>
        </p:nvGraphicFramePr>
        <p:xfrm>
          <a:off x="1506000" y="1675021"/>
          <a:ext cx="3786214" cy="50720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Acrobat Document" r:id="rId3" imgW="5667119" imgH="8019810" progId="AcroExch.Document.DC">
                  <p:embed/>
                </p:oleObj>
              </mc:Choice>
              <mc:Fallback>
                <p:oleObj name="Acrobat Document" r:id="rId3" imgW="5667119" imgH="8019810" progId="AcroExch.Document.DC">
                  <p:embed/>
                  <p:pic>
                    <p:nvPicPr>
                      <p:cNvPr id="409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6000" y="1675021"/>
                        <a:ext cx="3786214" cy="50720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7575171"/>
              </p:ext>
            </p:extLst>
          </p:nvPr>
        </p:nvGraphicFramePr>
        <p:xfrm>
          <a:off x="5960014" y="1372542"/>
          <a:ext cx="4000528" cy="55007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name="Acrobat Document" r:id="rId5" imgW="5667119" imgH="8019810" progId="AcroExch.Document.DC">
                  <p:embed/>
                </p:oleObj>
              </mc:Choice>
              <mc:Fallback>
                <p:oleObj name="Acrobat Document" r:id="rId5" imgW="5667119" imgH="8019810" progId="AcroExch.Document.DC">
                  <p:embed/>
                  <p:pic>
                    <p:nvPicPr>
                      <p:cNvPr id="409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0014" y="1372542"/>
                        <a:ext cx="4000528" cy="55007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5780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991000" y="3339000"/>
            <a:ext cx="666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800" dirty="0">
              <a:solidFill>
                <a:srgbClr val="03347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37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76000" y="1989000"/>
            <a:ext cx="10035000" cy="476886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>
                <a:solidFill>
                  <a:srgbClr val="033473"/>
                </a:solidFill>
                <a:latin typeface="Times New Roman" pitchFamily="18" charset="0"/>
                <a:cs typeface="Times New Roman" pitchFamily="18" charset="0"/>
              </a:rPr>
              <a:t>Обновленные стандарты.</a:t>
            </a:r>
          </a:p>
          <a:p>
            <a:pPr>
              <a:buNone/>
            </a:pPr>
            <a:r>
              <a:rPr lang="ru-RU" dirty="0">
                <a:solidFill>
                  <a:srgbClr val="033473"/>
                </a:solidFill>
                <a:latin typeface="Times New Roman" pitchFamily="18" charset="0"/>
                <a:cs typeface="Times New Roman" pitchFamily="18" charset="0"/>
              </a:rPr>
              <a:t>Выстраивание планируемых результатов на основе международных исследований.</a:t>
            </a:r>
          </a:p>
          <a:p>
            <a:pPr>
              <a:buNone/>
            </a:pPr>
            <a:r>
              <a:rPr lang="ru-RU" dirty="0">
                <a:solidFill>
                  <a:srgbClr val="033473"/>
                </a:solidFill>
                <a:latin typeface="Times New Roman" pitchFamily="18" charset="0"/>
                <a:cs typeface="Times New Roman" pitchFamily="18" charset="0"/>
              </a:rPr>
              <a:t>Воспитание личности</a:t>
            </a:r>
          </a:p>
          <a:p>
            <a:pPr>
              <a:buNone/>
            </a:pPr>
            <a:r>
              <a:rPr lang="ru-RU" dirty="0">
                <a:solidFill>
                  <a:srgbClr val="033473"/>
                </a:solidFill>
                <a:latin typeface="Times New Roman" pitchFamily="18" charset="0"/>
                <a:cs typeface="Times New Roman" pitchFamily="18" charset="0"/>
              </a:rPr>
              <a:t>Перезагрузка научно- методического сопровождения педагогических и управленческих кадров.</a:t>
            </a:r>
          </a:p>
          <a:p>
            <a:pPr>
              <a:buNone/>
            </a:pPr>
            <a:r>
              <a:rPr lang="ru-RU" dirty="0">
                <a:solidFill>
                  <a:srgbClr val="033473"/>
                </a:solidFill>
                <a:latin typeface="Times New Roman" pitchFamily="18" charset="0"/>
                <a:cs typeface="Times New Roman" pitchFamily="18" charset="0"/>
              </a:rPr>
              <a:t>Формирование региональных методических пулов из числа «играющих»тренеров.</a:t>
            </a:r>
          </a:p>
          <a:p>
            <a:pPr>
              <a:buNone/>
            </a:pPr>
            <a:r>
              <a:rPr lang="ru-RU" dirty="0">
                <a:solidFill>
                  <a:srgbClr val="033473"/>
                </a:solidFill>
                <a:latin typeface="Times New Roman" pitchFamily="18" charset="0"/>
                <a:cs typeface="Times New Roman" pitchFamily="18" charset="0"/>
              </a:rPr>
              <a:t>Создание информационной образовательной среды в ОО </a:t>
            </a:r>
          </a:p>
          <a:p>
            <a:pPr>
              <a:buNone/>
            </a:pPr>
            <a:endParaRPr lang="ru-RU" dirty="0">
              <a:solidFill>
                <a:srgbClr val="03347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06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/>
          <p:cNvPicPr>
            <a:picLocks/>
          </p:cNvPicPr>
          <p:nvPr/>
        </p:nvPicPr>
        <p:blipFill rotWithShape="1">
          <a:blip r:embed="rId2"/>
          <a:srcRect l="19501" t="29191" r="20846" b="23603"/>
          <a:stretch/>
        </p:blipFill>
        <p:spPr bwMode="auto">
          <a:xfrm>
            <a:off x="471000" y="567955"/>
            <a:ext cx="5310000" cy="274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3"/>
          <a:srcRect l="19243" t="22805" r="20590" b="29305"/>
          <a:stretch/>
        </p:blipFill>
        <p:spPr bwMode="auto">
          <a:xfrm>
            <a:off x="471000" y="3789000"/>
            <a:ext cx="5310000" cy="274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6591000" y="909000"/>
            <a:ext cx="4725000" cy="495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53% опрошенных учителей считают, что их школа готова к введению обновленных ФГОС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36% - заявили о неготовности школы, 11 % - затруднились ответить на этот вопрос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99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BB8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Флагманский курс </a:t>
            </a:r>
            <a:endParaRPr lang="ru-RU" dirty="0">
              <a:solidFill>
                <a:srgbClr val="FBB81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pPr>
              <a:buNone/>
            </a:pPr>
            <a:r>
              <a:rPr lang="ru-RU" dirty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«Реализация требований </a:t>
            </a:r>
            <a:r>
              <a:rPr lang="ru-RU" b="1" dirty="0" smtClean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обновленных ФГОС </a:t>
            </a:r>
            <a:r>
              <a:rPr lang="ru-RU" b="1" dirty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НОО, ФГОС ООО в работе учителя</a:t>
            </a:r>
            <a:r>
              <a:rPr lang="ru-RU" b="1" dirty="0" smtClean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None/>
            </a:pPr>
            <a:r>
              <a:rPr lang="ru-RU" b="1" dirty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1.Управленческий пул.</a:t>
            </a:r>
          </a:p>
          <a:p>
            <a:pPr>
              <a:buNone/>
            </a:pPr>
            <a:r>
              <a:rPr lang="en-US" dirty="0" smtClean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2.Педагоги начальной и основной школы.</a:t>
            </a:r>
          </a:p>
          <a:p>
            <a:pPr>
              <a:buNone/>
            </a:pPr>
            <a:r>
              <a:rPr lang="en-US" dirty="0" smtClean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3.Методисты различных уровней.</a:t>
            </a:r>
            <a:endParaRPr lang="ru-RU" dirty="0">
              <a:solidFill>
                <a:srgbClr val="03347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51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66000" y="324000"/>
            <a:ext cx="81269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33473"/>
                </a:solidFill>
                <a:latin typeface="Times New Roman" pitchFamily="18" charset="0"/>
                <a:cs typeface="Times New Roman" pitchFamily="18" charset="0"/>
              </a:rPr>
              <a:t>Почему </a:t>
            </a:r>
            <a:r>
              <a:rPr lang="ru-RU" sz="4000" b="1" dirty="0" smtClean="0">
                <a:solidFill>
                  <a:srgbClr val="033473"/>
                </a:solidFill>
                <a:latin typeface="Times New Roman" pitchFamily="18" charset="0"/>
                <a:cs typeface="Times New Roman" pitchFamily="18" charset="0"/>
              </a:rPr>
              <a:t>обновленные,</a:t>
            </a:r>
            <a:r>
              <a:rPr lang="en-US" sz="4000" b="1" dirty="0" smtClean="0">
                <a:solidFill>
                  <a:srgbClr val="03347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BB812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4000" b="1" dirty="0">
                <a:solidFill>
                  <a:srgbClr val="FBB812"/>
                </a:solidFill>
                <a:latin typeface="Times New Roman" pitchFamily="18" charset="0"/>
                <a:cs typeface="Times New Roman" pitchFamily="18" charset="0"/>
              </a:rPr>
              <a:t>не новые?</a:t>
            </a:r>
            <a:endParaRPr lang="ru-RU" sz="4000" b="1" dirty="0">
              <a:solidFill>
                <a:srgbClr val="FBB812"/>
              </a:solidFill>
            </a:endParaRPr>
          </a:p>
        </p:txBody>
      </p:sp>
      <p:sp>
        <p:nvSpPr>
          <p:cNvPr id="7" name="Содержимое 4"/>
          <p:cNvSpPr txBox="1">
            <a:spLocks/>
          </p:cNvSpPr>
          <p:nvPr/>
        </p:nvSpPr>
        <p:spPr>
          <a:xfrm>
            <a:off x="625200" y="1314000"/>
            <a:ext cx="5181600" cy="5130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ru-RU" dirty="0" smtClean="0">
                <a:solidFill>
                  <a:srgbClr val="033473"/>
                </a:solidFill>
                <a:latin typeface="Times New Roman" panose="02020603050405020304" pitchFamily="18" charset="0"/>
                <a:cs typeface="Times New Roman" pitchFamily="18" charset="0"/>
              </a:rPr>
              <a:t>Принципиальное отличие обновленных ФГОС в том, что обновлено содержание общего образования, сформулированы максимально конкретные требования к предметам всей школьной программы соответствующего уровня, позволяющие ответить на вопросы: что конкретно школьник будет знать, чем овладеет и что освоит.</a:t>
            </a:r>
            <a:endParaRPr lang="ru-RU" dirty="0">
              <a:solidFill>
                <a:srgbClr val="03347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5"/>
          <p:cNvSpPr txBox="1">
            <a:spLocks/>
          </p:cNvSpPr>
          <p:nvPr/>
        </p:nvSpPr>
        <p:spPr>
          <a:xfrm>
            <a:off x="6411000" y="1449000"/>
            <a:ext cx="5181600" cy="4590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В обновленных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ФГОС конкретизированы личностные и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результаты, детализированы предметные результаты (вплоть до определения понятий, которые должен усвоить ученик, в том числе формируется список необходимых к усвоению междисциплинарных понятий (план, схема, проблема и др.).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65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2"/>
          <p:cNvSpPr txBox="1">
            <a:spLocks/>
          </p:cNvSpPr>
          <p:nvPr/>
        </p:nvSpPr>
        <p:spPr>
          <a:xfrm>
            <a:off x="1148777" y="909000"/>
            <a:ext cx="9225000" cy="2565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itchFamily="18" charset="0"/>
              </a:rPr>
              <a:t>Требования к предметным результатам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сформулированы в логике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деятельностного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подхода.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Теперь предметные результаты – это учебные действия с предметным материалом.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3"/>
          <p:cNvSpPr txBox="1">
            <a:spLocks/>
          </p:cNvSpPr>
          <p:nvPr/>
        </p:nvSpPr>
        <p:spPr>
          <a:xfrm>
            <a:off x="1132680" y="3069000"/>
            <a:ext cx="10342800" cy="286337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itchFamily="18" charset="0"/>
              </a:rPr>
              <a:t>Прежние стандарты не содержали понятия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«воспитание»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Впервые за многие годы обновленный стандарт вернул необходимость воспитательной работы в процессе реализации образовательных программ. Обновленные ФГОС ориентированы на целевые приоритеты духовно-нравственного развития, воспитания и социализации обучающихся, сформулированные в Примерной программе воспитания.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86000" y="999000"/>
            <a:ext cx="90000" cy="315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1491577" y="999000"/>
            <a:ext cx="90000" cy="315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69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err="1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Аккредитационные</a:t>
            </a:r>
            <a:r>
              <a:rPr lang="ru-RU" sz="3200" b="1" dirty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показатели по основным общеобразовательным </a:t>
            </a:r>
            <a:r>
              <a:rPr lang="ru-RU" sz="3200" b="1" dirty="0" smtClean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</a:t>
            </a:r>
            <a:endParaRPr lang="ru-RU" sz="3200" b="1" dirty="0">
              <a:solidFill>
                <a:srgbClr val="03347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4034" y="1611573"/>
            <a:ext cx="3857652" cy="4697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7438" y="1611573"/>
            <a:ext cx="4000528" cy="4697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699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419264875"/>
              </p:ext>
            </p:extLst>
          </p:nvPr>
        </p:nvGraphicFramePr>
        <p:xfrm>
          <a:off x="1596000" y="324000"/>
          <a:ext cx="10236000" cy="292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347824811"/>
              </p:ext>
            </p:extLst>
          </p:nvPr>
        </p:nvGraphicFramePr>
        <p:xfrm>
          <a:off x="1596000" y="3249000"/>
          <a:ext cx="10236000" cy="292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6000" y="459000"/>
            <a:ext cx="1107996" cy="52200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sz="6000" dirty="0" smtClean="0">
                <a:solidFill>
                  <a:srgbClr val="0334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Возможности:</a:t>
            </a:r>
            <a:endParaRPr lang="ru-RU" sz="6000" dirty="0">
              <a:solidFill>
                <a:srgbClr val="03347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15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амопрезентаци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33473"/>
      </a:accent1>
      <a:accent2>
        <a:srgbClr val="034873"/>
      </a:accent2>
      <a:accent3>
        <a:srgbClr val="FBB812"/>
      </a:accent3>
      <a:accent4>
        <a:srgbClr val="F2B84B"/>
      </a:accent4>
      <a:accent5>
        <a:srgbClr val="F2F2F2"/>
      </a:accent5>
      <a:accent6>
        <a:srgbClr val="FFFFFF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1334</TotalTime>
  <Words>804</Words>
  <Application>Microsoft Office PowerPoint</Application>
  <PresentationFormat>Широкоэкранный</PresentationFormat>
  <Paragraphs>109</Paragraphs>
  <Slides>21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Times New Roman</vt:lpstr>
      <vt:lpstr>Тема Office</vt:lpstr>
      <vt:lpstr>Документ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Флагманский курс </vt:lpstr>
      <vt:lpstr>Презентация PowerPoint</vt:lpstr>
      <vt:lpstr>Презентация PowerPoint</vt:lpstr>
      <vt:lpstr>Аккредитационные показатели по основным общеобразовательным программам</vt:lpstr>
      <vt:lpstr>Презентация PowerPoint</vt:lpstr>
      <vt:lpstr>Мониторинг и КИМы для школы</vt:lpstr>
      <vt:lpstr>Презентация PowerPoint</vt:lpstr>
      <vt:lpstr>Что оцениваем? </vt:lpstr>
      <vt:lpstr>Презентация PowerPoint</vt:lpstr>
      <vt:lpstr>Функциональная грамотность</vt:lpstr>
      <vt:lpstr>Исследование ЦОКО-2022 Математическая, читательская, естественно научная</vt:lpstr>
      <vt:lpstr>Методические разработки ЦОКО с рекомендациями что делать!</vt:lpstr>
      <vt:lpstr>Презентация PowerPoint</vt:lpstr>
      <vt:lpstr>Презентация PowerPoint</vt:lpstr>
      <vt:lpstr>УРОК- основная форма реализации ФГОС и достижения планируемых результатов</vt:lpstr>
      <vt:lpstr>Школа –это место где ребенок проживает лучшие годы своей жизни!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LenovoYoga</cp:lastModifiedBy>
  <cp:revision>173</cp:revision>
  <dcterms:created xsi:type="dcterms:W3CDTF">2020-07-24T16:52:01Z</dcterms:created>
  <dcterms:modified xsi:type="dcterms:W3CDTF">2022-02-25T06:10:50Z</dcterms:modified>
</cp:coreProperties>
</file>