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256" r:id="rId2"/>
    <p:sldId id="289" r:id="rId3"/>
    <p:sldId id="257" r:id="rId4"/>
    <p:sldId id="277" r:id="rId5"/>
    <p:sldId id="278" r:id="rId6"/>
    <p:sldId id="279" r:id="rId7"/>
    <p:sldId id="272" r:id="rId8"/>
    <p:sldId id="274" r:id="rId9"/>
    <p:sldId id="280" r:id="rId10"/>
    <p:sldId id="282" r:id="rId11"/>
    <p:sldId id="284" r:id="rId12"/>
    <p:sldId id="285" r:id="rId13"/>
    <p:sldId id="286" r:id="rId14"/>
    <p:sldId id="287" r:id="rId15"/>
    <p:sldId id="288" r:id="rId16"/>
    <p:sldId id="259" r:id="rId17"/>
    <p:sldId id="261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62" r:id="rId27"/>
    <p:sldId id="270" r:id="rId28"/>
    <p:sldId id="263" r:id="rId29"/>
    <p:sldId id="266" r:id="rId30"/>
    <p:sldId id="264" r:id="rId31"/>
    <p:sldId id="267" r:id="rId32"/>
    <p:sldId id="258" r:id="rId3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41" d="100"/>
          <a:sy n="41" d="100"/>
        </p:scale>
        <p:origin x="8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AECEC-9B9E-44D3-A3F3-27B08F6EA73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809D15E-6287-439C-80A0-0CD4C262A6A9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1800" b="1" dirty="0" smtClean="0"/>
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</a:r>
          <a:endParaRPr lang="ru-RU" sz="1800" dirty="0"/>
        </a:p>
      </dgm:t>
    </dgm:pt>
    <dgm:pt modelId="{80F894EC-3CA6-40E7-B014-F9A2ED456380}" type="parTrans" cxnId="{5F8B7C1C-3401-4937-B0C2-D789033C292A}">
      <dgm:prSet/>
      <dgm:spPr/>
      <dgm:t>
        <a:bodyPr/>
        <a:lstStyle/>
        <a:p>
          <a:endParaRPr lang="ru-RU" sz="1800"/>
        </a:p>
      </dgm:t>
    </dgm:pt>
    <dgm:pt modelId="{2794CAD4-91F2-4B43-9543-89DE288E7164}" type="sibTrans" cxnId="{5F8B7C1C-3401-4937-B0C2-D789033C292A}">
      <dgm:prSet/>
      <dgm:spPr/>
      <dgm:t>
        <a:bodyPr/>
        <a:lstStyle/>
        <a:p>
          <a:endParaRPr lang="ru-RU" sz="1800"/>
        </a:p>
      </dgm:t>
    </dgm:pt>
    <dgm:pt modelId="{1D90B6AE-7129-43C7-9E35-8CDC0AD90842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lIns="432000" rIns="360000"/>
        <a:lstStyle/>
        <a:p>
          <a:pPr algn="just" rtl="0">
            <a:lnSpc>
              <a:spcPts val="1900"/>
            </a:lnSpc>
            <a:spcAft>
              <a:spcPts val="0"/>
            </a:spcAft>
          </a:pPr>
          <a:r>
            <a:rPr lang="ru-RU" sz="1800" dirty="0" smtClean="0"/>
            <a:t>3. Родители (законные представители) несовершеннолетних обучающихся имеют право:</a:t>
          </a:r>
          <a:endParaRPr lang="ru-RU" sz="1800" dirty="0"/>
        </a:p>
      </dgm:t>
    </dgm:pt>
    <dgm:pt modelId="{52C8A1CD-31B2-460B-B1EC-D5AFCB2F27A4}" type="parTrans" cxnId="{702FC5E8-743C-4A10-B8DE-95B1F8863E6B}">
      <dgm:prSet/>
      <dgm:spPr/>
      <dgm:t>
        <a:bodyPr/>
        <a:lstStyle/>
        <a:p>
          <a:endParaRPr lang="ru-RU" sz="1800"/>
        </a:p>
      </dgm:t>
    </dgm:pt>
    <dgm:pt modelId="{42F2DB43-A135-4BA7-9227-91ACE74AE159}" type="sibTrans" cxnId="{702FC5E8-743C-4A10-B8DE-95B1F8863E6B}">
      <dgm:prSet/>
      <dgm:spPr/>
      <dgm:t>
        <a:bodyPr/>
        <a:lstStyle/>
        <a:p>
          <a:endParaRPr lang="ru-RU" sz="1800"/>
        </a:p>
      </dgm:t>
    </dgm:pt>
    <dgm:pt modelId="{15916B2B-DB7E-4422-BF73-E9914378056D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lIns="432000" rIns="360000"/>
        <a:lstStyle/>
        <a:p>
          <a:pPr algn="just" rtl="0">
            <a:lnSpc>
              <a:spcPts val="1900"/>
            </a:lnSpc>
            <a:spcAft>
              <a:spcPts val="0"/>
            </a:spcAft>
          </a:pPr>
          <a:r>
            <a:rPr lang="ru-RU" sz="1800" dirty="0" smtClean="0"/>
            <a:t>1) выбирать до завершения получения ребенком основного общего образования с учетом мнения ребенка, а также с учетом рекомендаций психолого-медико-педагогической комиссии (при их наличии) формы получения образования и формы обучения, организации, осуществляющие образовательную деятельность, язык, языки образования, факультативные и элективные учебные предметы, курсы, дисциплины (модули) из перечня, предлагаемого организацией, осуществляющей образовательную деятельность;</a:t>
          </a:r>
          <a:endParaRPr lang="ru-RU" sz="1800" dirty="0"/>
        </a:p>
      </dgm:t>
    </dgm:pt>
    <dgm:pt modelId="{A256C41D-7451-41A4-9D96-B4E4ED2B0CD4}" type="parTrans" cxnId="{1882CE04-3850-41CA-A767-E032889FD2EA}">
      <dgm:prSet/>
      <dgm:spPr/>
      <dgm:t>
        <a:bodyPr/>
        <a:lstStyle/>
        <a:p>
          <a:endParaRPr lang="ru-RU" sz="1800"/>
        </a:p>
      </dgm:t>
    </dgm:pt>
    <dgm:pt modelId="{D0B0AA0B-6DBB-42FF-B7E5-40ECFD8A9885}" type="sibTrans" cxnId="{1882CE04-3850-41CA-A767-E032889FD2EA}">
      <dgm:prSet/>
      <dgm:spPr/>
      <dgm:t>
        <a:bodyPr/>
        <a:lstStyle/>
        <a:p>
          <a:endParaRPr lang="ru-RU" sz="1800"/>
        </a:p>
      </dgm:t>
    </dgm:pt>
    <dgm:pt modelId="{9DBFEEA4-C6E9-4FFB-9EC9-F242FB2C9CF6}" type="pres">
      <dgm:prSet presAssocID="{D0AAECEC-9B9E-44D3-A3F3-27B08F6EA7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0AE160-447B-4259-BF8B-5AB54926CE88}" type="pres">
      <dgm:prSet presAssocID="{1809D15E-6287-439C-80A0-0CD4C262A6A9}" presName="parentLin" presStyleCnt="0"/>
      <dgm:spPr/>
    </dgm:pt>
    <dgm:pt modelId="{7148A189-42AA-4FC4-B697-FDDE42D4BFD6}" type="pres">
      <dgm:prSet presAssocID="{1809D15E-6287-439C-80A0-0CD4C262A6A9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18702883-41ED-4EDE-BB2D-C06B75248F10}" type="pres">
      <dgm:prSet presAssocID="{1809D15E-6287-439C-80A0-0CD4C262A6A9}" presName="parentText" presStyleLbl="node1" presStyleIdx="0" presStyleCnt="1" custScaleX="1133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6DFBB-7536-409D-9740-95CA163212DB}" type="pres">
      <dgm:prSet presAssocID="{1809D15E-6287-439C-80A0-0CD4C262A6A9}" presName="negativeSpace" presStyleCnt="0"/>
      <dgm:spPr/>
    </dgm:pt>
    <dgm:pt modelId="{CAA678E0-1CAF-4D7C-AC31-5953A5DFA3C9}" type="pres">
      <dgm:prSet presAssocID="{1809D15E-6287-439C-80A0-0CD4C262A6A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82CE04-3850-41CA-A767-E032889FD2EA}" srcId="{1809D15E-6287-439C-80A0-0CD4C262A6A9}" destId="{15916B2B-DB7E-4422-BF73-E9914378056D}" srcOrd="1" destOrd="0" parTransId="{A256C41D-7451-41A4-9D96-B4E4ED2B0CD4}" sibTransId="{D0B0AA0B-6DBB-42FF-B7E5-40ECFD8A9885}"/>
    <dgm:cxn modelId="{7100129F-F827-46E7-A9B4-1017FC278BBC}" type="presOf" srcId="{1D90B6AE-7129-43C7-9E35-8CDC0AD90842}" destId="{CAA678E0-1CAF-4D7C-AC31-5953A5DFA3C9}" srcOrd="0" destOrd="0" presId="urn:microsoft.com/office/officeart/2005/8/layout/list1"/>
    <dgm:cxn modelId="{9B5ACD5E-B4B4-4F12-AA1C-D236A1CF367F}" type="presOf" srcId="{D0AAECEC-9B9E-44D3-A3F3-27B08F6EA736}" destId="{9DBFEEA4-C6E9-4FFB-9EC9-F242FB2C9CF6}" srcOrd="0" destOrd="0" presId="urn:microsoft.com/office/officeart/2005/8/layout/list1"/>
    <dgm:cxn modelId="{6CD33EE7-1066-4604-AE8E-D612E6EBCED4}" type="presOf" srcId="{15916B2B-DB7E-4422-BF73-E9914378056D}" destId="{CAA678E0-1CAF-4D7C-AC31-5953A5DFA3C9}" srcOrd="0" destOrd="1" presId="urn:microsoft.com/office/officeart/2005/8/layout/list1"/>
    <dgm:cxn modelId="{17362CAA-5606-429A-AC09-B2FBE60412EF}" type="presOf" srcId="{1809D15E-6287-439C-80A0-0CD4C262A6A9}" destId="{18702883-41ED-4EDE-BB2D-C06B75248F10}" srcOrd="1" destOrd="0" presId="urn:microsoft.com/office/officeart/2005/8/layout/list1"/>
    <dgm:cxn modelId="{702FC5E8-743C-4A10-B8DE-95B1F8863E6B}" srcId="{1809D15E-6287-439C-80A0-0CD4C262A6A9}" destId="{1D90B6AE-7129-43C7-9E35-8CDC0AD90842}" srcOrd="0" destOrd="0" parTransId="{52C8A1CD-31B2-460B-B1EC-D5AFCB2F27A4}" sibTransId="{42F2DB43-A135-4BA7-9227-91ACE74AE159}"/>
    <dgm:cxn modelId="{5F8B7C1C-3401-4937-B0C2-D789033C292A}" srcId="{D0AAECEC-9B9E-44D3-A3F3-27B08F6EA736}" destId="{1809D15E-6287-439C-80A0-0CD4C262A6A9}" srcOrd="0" destOrd="0" parTransId="{80F894EC-3CA6-40E7-B014-F9A2ED456380}" sibTransId="{2794CAD4-91F2-4B43-9543-89DE288E7164}"/>
    <dgm:cxn modelId="{48C9A1FF-02DA-4031-BF98-713C02E331E0}" type="presOf" srcId="{1809D15E-6287-439C-80A0-0CD4C262A6A9}" destId="{7148A189-42AA-4FC4-B697-FDDE42D4BFD6}" srcOrd="0" destOrd="0" presId="urn:microsoft.com/office/officeart/2005/8/layout/list1"/>
    <dgm:cxn modelId="{47F1A7B6-B844-475F-BCC4-8461C1B7A67D}" type="presParOf" srcId="{9DBFEEA4-C6E9-4FFB-9EC9-F242FB2C9CF6}" destId="{300AE160-447B-4259-BF8B-5AB54926CE88}" srcOrd="0" destOrd="0" presId="urn:microsoft.com/office/officeart/2005/8/layout/list1"/>
    <dgm:cxn modelId="{4CB23E8B-5732-4511-BD51-41E814697EFC}" type="presParOf" srcId="{300AE160-447B-4259-BF8B-5AB54926CE88}" destId="{7148A189-42AA-4FC4-B697-FDDE42D4BFD6}" srcOrd="0" destOrd="0" presId="urn:microsoft.com/office/officeart/2005/8/layout/list1"/>
    <dgm:cxn modelId="{4597D939-14C0-4A4C-81D6-C2E5C40A1FFB}" type="presParOf" srcId="{300AE160-447B-4259-BF8B-5AB54926CE88}" destId="{18702883-41ED-4EDE-BB2D-C06B75248F10}" srcOrd="1" destOrd="0" presId="urn:microsoft.com/office/officeart/2005/8/layout/list1"/>
    <dgm:cxn modelId="{60463793-49E2-416C-BC95-8127A9A543D6}" type="presParOf" srcId="{9DBFEEA4-C6E9-4FFB-9EC9-F242FB2C9CF6}" destId="{B786DFBB-7536-409D-9740-95CA163212DB}" srcOrd="1" destOrd="0" presId="urn:microsoft.com/office/officeart/2005/8/layout/list1"/>
    <dgm:cxn modelId="{A6C320AB-142C-4D90-8CE0-09B0AF9F0487}" type="presParOf" srcId="{9DBFEEA4-C6E9-4FFB-9EC9-F242FB2C9CF6}" destId="{CAA678E0-1CAF-4D7C-AC31-5953A5DFA3C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07F075-E806-49A2-8522-512869830B9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5132E5E-08EF-4B21-89A3-7A9667F128A3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1800" b="1" dirty="0" smtClean="0"/>
            <a:t>Статья 28. Компетенция, права, обязанности и ответственность образовательной организации</a:t>
          </a:r>
          <a:endParaRPr lang="ru-RU" sz="1800" dirty="0"/>
        </a:p>
      </dgm:t>
    </dgm:pt>
    <dgm:pt modelId="{72F60697-2DAE-4A5B-AA4C-7BF203F92354}" type="parTrans" cxnId="{CE0174E1-0370-4834-9204-7FB6CED6A5E2}">
      <dgm:prSet/>
      <dgm:spPr/>
      <dgm:t>
        <a:bodyPr/>
        <a:lstStyle/>
        <a:p>
          <a:endParaRPr lang="ru-RU" sz="1800"/>
        </a:p>
      </dgm:t>
    </dgm:pt>
    <dgm:pt modelId="{930AC435-919F-48DE-9156-33F9F71ED24C}" type="sibTrans" cxnId="{CE0174E1-0370-4834-9204-7FB6CED6A5E2}">
      <dgm:prSet/>
      <dgm:spPr/>
      <dgm:t>
        <a:bodyPr/>
        <a:lstStyle/>
        <a:p>
          <a:endParaRPr lang="ru-RU" sz="1800"/>
        </a:p>
      </dgm:t>
    </dgm:pt>
    <dgm:pt modelId="{AB6DE21D-CA3F-4D20-B794-3DA96BBFC094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6. Образовательная организация обязана осуществлять свою деятельность в соответствии с законодательством об образовании, в том числе:</a:t>
          </a:r>
          <a:endParaRPr lang="ru-RU" sz="1800" dirty="0"/>
        </a:p>
      </dgm:t>
    </dgm:pt>
    <dgm:pt modelId="{0787B876-106B-48C5-B7B3-54EB73E6EDDE}" type="parTrans" cxnId="{45E15791-9B13-4E7F-9AB6-8BE531DC4200}">
      <dgm:prSet/>
      <dgm:spPr/>
      <dgm:t>
        <a:bodyPr/>
        <a:lstStyle/>
        <a:p>
          <a:endParaRPr lang="ru-RU" sz="1800"/>
        </a:p>
      </dgm:t>
    </dgm:pt>
    <dgm:pt modelId="{08937A5C-F239-4916-92E7-E017BF6AB307}" type="sibTrans" cxnId="{45E15791-9B13-4E7F-9AB6-8BE531DC4200}">
      <dgm:prSet/>
      <dgm:spPr/>
      <dgm:t>
        <a:bodyPr/>
        <a:lstStyle/>
        <a:p>
          <a:endParaRPr lang="ru-RU" sz="1800"/>
        </a:p>
      </dgm:t>
    </dgm:pt>
    <dgm:pt modelId="{BA142A21-3462-4794-AF6C-B1084DA13CCE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US" sz="1800" dirty="0" smtClean="0"/>
            <a:t>&lt;</a:t>
          </a:r>
          <a:r>
            <a:rPr lang="ru-RU" sz="1800" dirty="0" smtClean="0"/>
            <a:t>…</a:t>
          </a:r>
          <a:r>
            <a:rPr lang="en-US" sz="1800" dirty="0" smtClean="0"/>
            <a:t>&gt;</a:t>
          </a:r>
          <a:endParaRPr lang="ru-RU" sz="1800" dirty="0"/>
        </a:p>
      </dgm:t>
    </dgm:pt>
    <dgm:pt modelId="{041E3DC4-E9EB-49D0-969E-3E4F1BD8EC37}" type="parTrans" cxnId="{27E26A46-9FCD-4EEA-A41D-35841156B1C8}">
      <dgm:prSet/>
      <dgm:spPr/>
      <dgm:t>
        <a:bodyPr/>
        <a:lstStyle/>
        <a:p>
          <a:endParaRPr lang="ru-RU" sz="1800"/>
        </a:p>
      </dgm:t>
    </dgm:pt>
    <dgm:pt modelId="{50BD7118-0183-4999-B211-0DA893A0D3F3}" type="sibTrans" cxnId="{27E26A46-9FCD-4EEA-A41D-35841156B1C8}">
      <dgm:prSet/>
      <dgm:spPr/>
      <dgm:t>
        <a:bodyPr/>
        <a:lstStyle/>
        <a:p>
          <a:endParaRPr lang="ru-RU" sz="1800"/>
        </a:p>
      </dgm:t>
    </dgm:pt>
    <dgm:pt modelId="{3444A01E-6406-4EEC-9320-07B8361702FF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3) соблюдать права и свободы обучающихся, родителей (законных представителей) несовершеннолетних обучающихся, работников образовательной организации.</a:t>
          </a:r>
          <a:endParaRPr lang="ru-RU" sz="1800" dirty="0"/>
        </a:p>
      </dgm:t>
    </dgm:pt>
    <dgm:pt modelId="{2454EDB8-8FD5-4FA1-B829-BCC6529F70CA}" type="parTrans" cxnId="{EEE19BE3-D678-49D1-AD19-76D2FB87CCF0}">
      <dgm:prSet/>
      <dgm:spPr/>
      <dgm:t>
        <a:bodyPr/>
        <a:lstStyle/>
        <a:p>
          <a:endParaRPr lang="ru-RU" sz="1800"/>
        </a:p>
      </dgm:t>
    </dgm:pt>
    <dgm:pt modelId="{C00D362C-3E97-4DEE-8FA1-C674AF56F474}" type="sibTrans" cxnId="{EEE19BE3-D678-49D1-AD19-76D2FB87CCF0}">
      <dgm:prSet/>
      <dgm:spPr/>
      <dgm:t>
        <a:bodyPr/>
        <a:lstStyle/>
        <a:p>
          <a:endParaRPr lang="ru-RU" sz="1800"/>
        </a:p>
      </dgm:t>
    </dgm:pt>
    <dgm:pt modelId="{CE870540-BC22-4889-924C-1606C438BBC8}" type="pres">
      <dgm:prSet presAssocID="{1D07F075-E806-49A2-8522-512869830B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E1793C-900E-4BE4-B213-C8EEBFFD8C14}" type="pres">
      <dgm:prSet presAssocID="{15132E5E-08EF-4B21-89A3-7A9667F128A3}" presName="parentLin" presStyleCnt="0"/>
      <dgm:spPr/>
    </dgm:pt>
    <dgm:pt modelId="{33308722-9135-491F-A5AE-9995B33ABCBD}" type="pres">
      <dgm:prSet presAssocID="{15132E5E-08EF-4B21-89A3-7A9667F128A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7E03D515-59D2-43BD-9B63-A67CCF69ADEE}" type="pres">
      <dgm:prSet presAssocID="{15132E5E-08EF-4B21-89A3-7A9667F128A3}" presName="parentText" presStyleLbl="node1" presStyleIdx="0" presStyleCnt="1" custScaleX="1170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198B8-1454-4C16-AD18-79079FB424AD}" type="pres">
      <dgm:prSet presAssocID="{15132E5E-08EF-4B21-89A3-7A9667F128A3}" presName="negativeSpace" presStyleCnt="0"/>
      <dgm:spPr/>
    </dgm:pt>
    <dgm:pt modelId="{A7F3309C-2C62-46FF-A774-D80163325B75}" type="pres">
      <dgm:prSet presAssocID="{15132E5E-08EF-4B21-89A3-7A9667F128A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9390-F5DE-4DEF-A3F2-09DA7518FADD}" type="presOf" srcId="{BA142A21-3462-4794-AF6C-B1084DA13CCE}" destId="{A7F3309C-2C62-46FF-A774-D80163325B75}" srcOrd="0" destOrd="1" presId="urn:microsoft.com/office/officeart/2005/8/layout/list1"/>
    <dgm:cxn modelId="{EEE19BE3-D678-49D1-AD19-76D2FB87CCF0}" srcId="{15132E5E-08EF-4B21-89A3-7A9667F128A3}" destId="{3444A01E-6406-4EEC-9320-07B8361702FF}" srcOrd="2" destOrd="0" parTransId="{2454EDB8-8FD5-4FA1-B829-BCC6529F70CA}" sibTransId="{C00D362C-3E97-4DEE-8FA1-C674AF56F474}"/>
    <dgm:cxn modelId="{9044E42E-BEF3-48AA-AA4C-8204EE0DC2A4}" type="presOf" srcId="{1D07F075-E806-49A2-8522-512869830B9C}" destId="{CE870540-BC22-4889-924C-1606C438BBC8}" srcOrd="0" destOrd="0" presId="urn:microsoft.com/office/officeart/2005/8/layout/list1"/>
    <dgm:cxn modelId="{879C8C8C-D90C-4B7D-BF9F-B4FFDD237614}" type="presOf" srcId="{15132E5E-08EF-4B21-89A3-7A9667F128A3}" destId="{7E03D515-59D2-43BD-9B63-A67CCF69ADEE}" srcOrd="1" destOrd="0" presId="urn:microsoft.com/office/officeart/2005/8/layout/list1"/>
    <dgm:cxn modelId="{4FA35F51-39FE-4D89-AE21-C60C2FB47587}" type="presOf" srcId="{15132E5E-08EF-4B21-89A3-7A9667F128A3}" destId="{33308722-9135-491F-A5AE-9995B33ABCBD}" srcOrd="0" destOrd="0" presId="urn:microsoft.com/office/officeart/2005/8/layout/list1"/>
    <dgm:cxn modelId="{6F795252-0F3C-4B6F-84A6-6565B0598895}" type="presOf" srcId="{AB6DE21D-CA3F-4D20-B794-3DA96BBFC094}" destId="{A7F3309C-2C62-46FF-A774-D80163325B75}" srcOrd="0" destOrd="0" presId="urn:microsoft.com/office/officeart/2005/8/layout/list1"/>
    <dgm:cxn modelId="{45E15791-9B13-4E7F-9AB6-8BE531DC4200}" srcId="{15132E5E-08EF-4B21-89A3-7A9667F128A3}" destId="{AB6DE21D-CA3F-4D20-B794-3DA96BBFC094}" srcOrd="0" destOrd="0" parTransId="{0787B876-106B-48C5-B7B3-54EB73E6EDDE}" sibTransId="{08937A5C-F239-4916-92E7-E017BF6AB307}"/>
    <dgm:cxn modelId="{CE0174E1-0370-4834-9204-7FB6CED6A5E2}" srcId="{1D07F075-E806-49A2-8522-512869830B9C}" destId="{15132E5E-08EF-4B21-89A3-7A9667F128A3}" srcOrd="0" destOrd="0" parTransId="{72F60697-2DAE-4A5B-AA4C-7BF203F92354}" sibTransId="{930AC435-919F-48DE-9156-33F9F71ED24C}"/>
    <dgm:cxn modelId="{0221ECFC-9A7D-48DF-A4CD-C35FF8A099C7}" type="presOf" srcId="{3444A01E-6406-4EEC-9320-07B8361702FF}" destId="{A7F3309C-2C62-46FF-A774-D80163325B75}" srcOrd="0" destOrd="2" presId="urn:microsoft.com/office/officeart/2005/8/layout/list1"/>
    <dgm:cxn modelId="{27E26A46-9FCD-4EEA-A41D-35841156B1C8}" srcId="{15132E5E-08EF-4B21-89A3-7A9667F128A3}" destId="{BA142A21-3462-4794-AF6C-B1084DA13CCE}" srcOrd="1" destOrd="0" parTransId="{041E3DC4-E9EB-49D0-969E-3E4F1BD8EC37}" sibTransId="{50BD7118-0183-4999-B211-0DA893A0D3F3}"/>
    <dgm:cxn modelId="{02138712-F826-4B16-A236-F3227520C27F}" type="presParOf" srcId="{CE870540-BC22-4889-924C-1606C438BBC8}" destId="{73E1793C-900E-4BE4-B213-C8EEBFFD8C14}" srcOrd="0" destOrd="0" presId="urn:microsoft.com/office/officeart/2005/8/layout/list1"/>
    <dgm:cxn modelId="{DF332579-7D27-4C42-972A-F60B4576ABEB}" type="presParOf" srcId="{73E1793C-900E-4BE4-B213-C8EEBFFD8C14}" destId="{33308722-9135-491F-A5AE-9995B33ABCBD}" srcOrd="0" destOrd="0" presId="urn:microsoft.com/office/officeart/2005/8/layout/list1"/>
    <dgm:cxn modelId="{0065A36E-A151-4E5F-B63D-608DC8349214}" type="presParOf" srcId="{73E1793C-900E-4BE4-B213-C8EEBFFD8C14}" destId="{7E03D515-59D2-43BD-9B63-A67CCF69ADEE}" srcOrd="1" destOrd="0" presId="urn:microsoft.com/office/officeart/2005/8/layout/list1"/>
    <dgm:cxn modelId="{E19D3585-39DA-4749-9F92-34E272CAE6BF}" type="presParOf" srcId="{CE870540-BC22-4889-924C-1606C438BBC8}" destId="{7BB198B8-1454-4C16-AD18-79079FB424AD}" srcOrd="1" destOrd="0" presId="urn:microsoft.com/office/officeart/2005/8/layout/list1"/>
    <dgm:cxn modelId="{6D494E10-B913-4B7E-9474-732402DD20D8}" type="presParOf" srcId="{CE870540-BC22-4889-924C-1606C438BBC8}" destId="{A7F3309C-2C62-46FF-A774-D80163325B7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678E0-1CAF-4D7C-AC31-5953A5DFA3C9}">
      <dsp:nvSpPr>
        <dsp:cNvPr id="0" name=""/>
        <dsp:cNvSpPr/>
      </dsp:nvSpPr>
      <dsp:spPr>
        <a:xfrm>
          <a:off x="0" y="1321779"/>
          <a:ext cx="11239579" cy="3173625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9050" cap="rnd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00" tIns="1353820" rIns="360000" bIns="128016" numCol="1" spcCol="1270" anchor="t" anchorCtr="0">
          <a:noAutofit/>
        </a:bodyPr>
        <a:lstStyle/>
        <a:p>
          <a:pPr marL="171450" lvl="1" indent="-171450" algn="just" defTabSz="800100" rtl="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/>
            <a:t>3. Родители (законные представители) несовершеннолетних обучающихся имеют право:</a:t>
          </a:r>
          <a:endParaRPr lang="ru-RU" sz="1800" kern="1200" dirty="0"/>
        </a:p>
        <a:p>
          <a:pPr marL="171450" lvl="1" indent="-171450" algn="just" defTabSz="800100" rtl="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/>
            <a:t>1) выбирать до завершения получения ребенком основного общего образования с учетом мнения ребенка, а также с учетом рекомендаций психолого-медико-педагогической комиссии (при их наличии) формы получения образования и формы обучения, организации, осуществляющие образовательную деятельность, язык, языки образования, факультативные и элективные учебные предметы, курсы, дисциплины (модули) из перечня, предлагаемого организацией, осуществляющей образовательную деятельность;</a:t>
          </a:r>
          <a:endParaRPr lang="ru-RU" sz="1800" kern="1200" dirty="0"/>
        </a:p>
      </dsp:txBody>
      <dsp:txXfrm>
        <a:off x="0" y="1321779"/>
        <a:ext cx="11239579" cy="3173625"/>
      </dsp:txXfrm>
    </dsp:sp>
    <dsp:sp modelId="{18702883-41ED-4EDE-BB2D-C06B75248F10}">
      <dsp:nvSpPr>
        <dsp:cNvPr id="0" name=""/>
        <dsp:cNvSpPr/>
      </dsp:nvSpPr>
      <dsp:spPr>
        <a:xfrm>
          <a:off x="561978" y="362379"/>
          <a:ext cx="8915447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381" tIns="0" rIns="297381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</a:r>
          <a:endParaRPr lang="ru-RU" sz="1800" kern="1200" dirty="0"/>
        </a:p>
      </dsp:txBody>
      <dsp:txXfrm>
        <a:off x="655646" y="456047"/>
        <a:ext cx="8728111" cy="1731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3309C-2C62-46FF-A774-D80163325B75}">
      <dsp:nvSpPr>
        <dsp:cNvPr id="0" name=""/>
        <dsp:cNvSpPr/>
      </dsp:nvSpPr>
      <dsp:spPr>
        <a:xfrm>
          <a:off x="0" y="962780"/>
          <a:ext cx="10668075" cy="3020062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9050" cap="rnd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961" tIns="1353820" rIns="827961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6. Образовательная организация обязана осуществлять свою деятельность в соответствии с законодательством об образовании, в том числе: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&lt;</a:t>
          </a:r>
          <a:r>
            <a:rPr lang="ru-RU" sz="1800" kern="1200" dirty="0" smtClean="0"/>
            <a:t>…</a:t>
          </a:r>
          <a:r>
            <a:rPr lang="en-US" sz="1800" kern="1200" dirty="0" smtClean="0"/>
            <a:t>&gt;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3) соблюдать права и свободы обучающихся, родителей (законных представителей) несовершеннолетних обучающихся, работников образовательной организации.</a:t>
          </a:r>
          <a:endParaRPr lang="ru-RU" sz="1800" kern="1200" dirty="0"/>
        </a:p>
      </dsp:txBody>
      <dsp:txXfrm>
        <a:off x="0" y="962780"/>
        <a:ext cx="10668075" cy="3020062"/>
      </dsp:txXfrm>
    </dsp:sp>
    <dsp:sp modelId="{7E03D515-59D2-43BD-9B63-A67CCF69ADEE}">
      <dsp:nvSpPr>
        <dsp:cNvPr id="0" name=""/>
        <dsp:cNvSpPr/>
      </dsp:nvSpPr>
      <dsp:spPr>
        <a:xfrm>
          <a:off x="533403" y="3380"/>
          <a:ext cx="8742455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9" tIns="0" rIns="28225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Статья 28. Компетенция, права, обязанности и ответственность образовательной организации</a:t>
          </a:r>
          <a:endParaRPr lang="ru-RU" sz="1800" kern="1200" dirty="0"/>
        </a:p>
      </dsp:txBody>
      <dsp:txXfrm>
        <a:off x="627071" y="97048"/>
        <a:ext cx="8555119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7CB2F-4823-4D0E-96E3-05264C199DAC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A7A58-B3E8-4AC0-A2A8-E99F131B99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03F2-201C-4C1D-B17B-F4CCFCC1DC8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1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236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68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839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81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46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678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04159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451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3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9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8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0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2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02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2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3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D67EB-0CC5-4212-9783-DCC248503A29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5ABDC7-8C29-49A9-B030-DAB92050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71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6197" y="420905"/>
            <a:ext cx="11135639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Новые ФГОС, которые будут действовать с 1 сентября 2022 года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8074" y="2981194"/>
            <a:ext cx="5047926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6191251" cy="70421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9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СТУКРУРА ООП НОО (п.16)</a:t>
                      </a:r>
                      <a:endParaRPr lang="ru-RU" sz="19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1.</a:t>
                      </a:r>
                      <a:r>
                        <a:rPr lang="ru-RU" sz="1900" b="1" baseline="0" dirty="0" smtClean="0"/>
                        <a:t> Целевой раздел</a:t>
                      </a:r>
                      <a:endParaRPr lang="ru-RU" sz="19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920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пояснительную записку;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обучающимися ООП ООО;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оценки достижения планируемых результатов освоения ООП ООО.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2. Содержательный раздел</a:t>
                      </a:r>
                      <a:endParaRPr lang="ru-RU" sz="19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9920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развития УУД (программу формирования общеучебных умений и навыков);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отдельных учебных предметов, курсов, в том числе интегрированных;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воспитания и социализации обучающихся на ступени основного общего образования, включающую такие направления, как духовно-нравственное развитие и воспитание обучающихся, их социализация и профессиональная ориентация, формирование экологической культуры, культуры здорового и безопасного образа жизни;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коррекционной работы*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3. Организационный раздел</a:t>
                      </a:r>
                      <a:endParaRPr lang="ru-RU" sz="19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6667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план;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условий реализации ООП ООО с требованиями Стандарта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381751" y="0"/>
          <a:ext cx="5619749" cy="71395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19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20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СТРУКТУРА ООП ООО (п. 29-32)</a:t>
                      </a:r>
                      <a:endParaRPr lang="ru-RU" sz="1900" b="1" dirty="0"/>
                    </a:p>
                  </a:txBody>
                  <a:tcPr marL="121919" marR="121919" marT="60956" marB="6095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20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1.</a:t>
                      </a:r>
                      <a:r>
                        <a:rPr lang="ru-RU" sz="1900" b="1" baseline="0" dirty="0" smtClean="0"/>
                        <a:t> Целевой раздел</a:t>
                      </a:r>
                      <a:endParaRPr lang="ru-RU" sz="1900" b="1" dirty="0"/>
                    </a:p>
                  </a:txBody>
                  <a:tcPr marL="121919" marR="121919" marT="60956" marB="6095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9991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пояснительную записку;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обучающимися ООП ООО;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оценки достижения планируемых результатов освоения ООП ООО.</a:t>
                      </a:r>
                      <a:endParaRPr lang="ru-RU" sz="19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19" marR="121919" marT="60956" marB="6095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20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2. Содержательный раздел</a:t>
                      </a:r>
                      <a:endParaRPr lang="ru-RU" sz="1900" b="1" dirty="0"/>
                    </a:p>
                  </a:txBody>
                  <a:tcPr marL="121919" marR="121919" marT="60956" marB="6095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2833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 программы учебных предметов, учебных курсов (в том числе внеурочной деятельности), учебных модулей;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формирования УУД у обучающихся;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рабочую программу воспитания;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коррекционной работы (разрабатывается при наличии в Организации обучающихся с ОВЗ).</a:t>
                      </a:r>
                    </a:p>
                  </a:txBody>
                  <a:tcPr marL="121919" marR="121919" marT="60956" marB="6095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20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3.  Организационный раздел</a:t>
                      </a:r>
                      <a:endParaRPr lang="ru-RU" sz="1900" b="1" dirty="0"/>
                    </a:p>
                  </a:txBody>
                  <a:tcPr marL="121919" marR="121919" marT="60956" marB="6095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1885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план;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внеурочной деятельности;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учебный график;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план воспитательной работы;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характеристику условий реализации ООП ООО, в том числе адаптированной, в соответствии с требованиями ФГОС.</a:t>
                      </a:r>
                    </a:p>
                  </a:txBody>
                  <a:tcPr marL="121919" marR="121919" marT="60956" marB="6095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6191251" cy="70421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9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СТУКРУРА ООП ООО (п.16)</a:t>
                      </a:r>
                      <a:endParaRPr lang="ru-RU" sz="19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1.</a:t>
                      </a:r>
                      <a:r>
                        <a:rPr lang="ru-RU" sz="1900" b="1" baseline="0" dirty="0" smtClean="0"/>
                        <a:t> Целевой раздел</a:t>
                      </a:r>
                      <a:endParaRPr lang="ru-RU" sz="19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920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пояснительную записку;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обучающимися ООП ООО;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оценки достижения планируемых результатов освоения ООП ООО.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2. Содержательный раздел</a:t>
                      </a:r>
                      <a:endParaRPr lang="ru-RU" sz="19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9920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развития УУД (программу формирования общеучебных умений и навыков);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отдельных учебных предметов, курсов, в том числе интегрированных;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воспитания и социализации обучающихся на ступени основного общего образования, включающую такие направления, как духовно-нравственное развитие и воспитание обучающихся, их социализация и профессиональная ориентация, формирование экологической культуры, культуры здорового и безопасного образа жизни;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коррекционной работы*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3. Организационный раздел</a:t>
                      </a:r>
                      <a:endParaRPr lang="ru-RU" sz="19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6667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план;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условий реализации ООП ООО с требованиями Стандарта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0500" y="190501"/>
          <a:ext cx="5810251" cy="61912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10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68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 ООП ОО  </a:t>
                      </a:r>
                      <a:endParaRPr lang="ru-RU" sz="19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68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2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Требования к результатам освоения</a:t>
                      </a:r>
                      <a:endParaRPr lang="ru-RU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2377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функциональная грамотность не выделяется, а только подразумевается</a:t>
                      </a:r>
                      <a:r>
                        <a:rPr lang="ru-RU" sz="2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None/>
                      </a:pPr>
                      <a:endParaRPr lang="ru-RU" sz="21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 выделения уровня</a:t>
                      </a:r>
                      <a:r>
                        <a:rPr lang="ru-RU" sz="2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None/>
                      </a:pPr>
                      <a:endParaRPr lang="ru-RU" sz="21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1127"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Система оценки достижения планируемых результатов</a:t>
                      </a:r>
                      <a:endParaRPr lang="ru-RU" sz="21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None/>
                      </a:pPr>
                      <a:endParaRPr lang="ru-RU" sz="21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2377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 оценки достижения планируемых результатов освоения основной образовательной программы основного общего образования (п. 18.1.3.)</a:t>
                      </a:r>
                      <a:endParaRPr lang="ru-RU" sz="21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91252" y="190500"/>
          <a:ext cx="5810249" cy="61912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10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73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 ООП ООО (раздел 3 пп. 40-43.9)</a:t>
                      </a:r>
                      <a:endParaRPr lang="ru-RU" sz="1900" b="1" dirty="0"/>
                    </a:p>
                  </a:txBody>
                  <a:tcPr marL="121919" marR="121919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3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1.</a:t>
                      </a:r>
                      <a:r>
                        <a:rPr lang="ru-RU" sz="1900" b="1" baseline="0" dirty="0" smtClean="0"/>
                        <a:t> </a:t>
                      </a:r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Требования к результатам освоения</a:t>
                      </a: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577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выделение функциональной грамотности как условие овладения обучающимися ключевыми компетенциями, составляющими основу дальнейшего успешного образования и ориентации в мире профессий (п.35.2) и как результата овладения обучающимися ключевыми компетенциями, составляющими основу дальнейшего успешного образования и ориентации в мире профессий;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выделены: базовый и углубленный уровень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2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9" marR="121919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Система оценки достижения планируемых результатов</a:t>
                      </a:r>
                      <a:endParaRPr lang="ru-RU" sz="2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9" marR="121919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6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Описание отсутствует</a:t>
                      </a:r>
                    </a:p>
                  </a:txBody>
                  <a:tcPr marL="121919" marR="121919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6096000" cy="71924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779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 ООП ОО  (ФГОС-2009)</a:t>
                      </a:r>
                      <a:endParaRPr lang="ru-RU" sz="1900" b="1" dirty="0"/>
                    </a:p>
                  </a:txBody>
                  <a:tcPr marL="121920" marR="121920" marT="60965" marB="609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98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информационными ресурсами</a:t>
                      </a:r>
                      <a:endParaRPr lang="ru-RU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5" marB="6096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4657"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Информационно-методические условия реализации основной образовательной программы общего образования должны обеспечиваться современной информационно-образовательной средой.</a:t>
                      </a:r>
                    </a:p>
                    <a:p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Информационно-образовательная среда организации, осуществляющей образовательную деятельность включает: комплекс информационных образовательных ресурсов, в том числе цифровые образовательные ресурсы, совокупность технологических средств информационных и коммуникационных технологий: компьютеры, иное ИКТ-оборудование, коммуникационные каналы, систему современных педагогических технологий, обеспечивающих обучение в современной информационно-образовательной среде (п. 26)</a:t>
                      </a:r>
                    </a:p>
                  </a:txBody>
                  <a:tcPr marL="121920" marR="121920" marT="60965" marB="6096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91251" y="0"/>
          <a:ext cx="6000749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0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590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 ООП ООО (ФГОС-21) </a:t>
                      </a:r>
                      <a:endParaRPr lang="ru-RU" sz="19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967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ts val="1500"/>
                        </a:lnSpc>
                        <a:buNone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информационными ресурсами</a:t>
                      </a:r>
                      <a:endParaRPr lang="ru-RU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412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1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Каждый обучающийся</a:t>
                      </a: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должен быть обеспечен индивидуальным авторизированным доступом к совокупности информационных и электронных образовательных ресурсов, информационных технологий, </a:t>
                      </a:r>
                      <a:r>
                        <a:rPr lang="ru-RU" sz="21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соответствующих технологических средств</a:t>
                      </a: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обеспечивающих освоение обучающимися образовательных программ ООО в полном объеме независимо от их мест нахождения, в которой имеется доступ к сети Интернет как на территории организации, так и за ее пределами (п. 35.4).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6096000" cy="68897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7732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 ООП ОО  (ФГОС-2009)</a:t>
                      </a:r>
                      <a:endParaRPr lang="ru-RU" sz="1900" b="1" dirty="0"/>
                    </a:p>
                  </a:txBody>
                  <a:tcPr marL="121920" marR="121920" marT="60959" marB="609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91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учебниками, учебными пособиями</a:t>
                      </a:r>
                      <a:endParaRPr lang="ru-RU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59" marB="6095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2107"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одного учебника в печатной и (или) электронной форме, достаточного для освоения программы учебного предмета на каждого обучающегося по каждому учебному предмету, входящему в обязательную часть учебного плана основной образовательной программы основного общего образования;</a:t>
                      </a:r>
                    </a:p>
                    <a:p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одного учебника в печатной и (или) электронной форме или учебного пособия, достаточного для освоения программы учебного предмета на каждого обучающегося по каждому учебному предмету, входящему в часть, формируемую участниками образовательных отношений, учебного плана основной образовательной программы основного общего образования. (п. 26)</a:t>
                      </a:r>
                    </a:p>
                  </a:txBody>
                  <a:tcPr marL="121920" marR="121920" marT="60959" marB="609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91251" y="0"/>
          <a:ext cx="6000749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0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590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 ООП ООО (ФГОС-21) </a:t>
                      </a:r>
                      <a:endParaRPr lang="ru-RU" sz="19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96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учебниками, учебными пособиями</a:t>
                      </a:r>
                      <a:endParaRPr lang="ru-RU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412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Предоставление не менее одного учебника из </a:t>
                      </a:r>
                      <a:r>
                        <a:rPr lang="ru-RU" sz="21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федерального перечня учебников</a:t>
                      </a: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каждого обучающегося (п. 37.3).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6096000" cy="68580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773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 ООП ОО  (ФГОС-2009)</a:t>
                      </a:r>
                      <a:endParaRPr lang="ru-RU" sz="19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08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Права ОО </a:t>
                      </a:r>
                      <a:endParaRPr lang="ru-RU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2175"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 обязаны соблюдать единую траекторию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91251" y="0"/>
          <a:ext cx="6000749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0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590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 ООП ООО (ФГОС-21) </a:t>
                      </a:r>
                      <a:endParaRPr lang="ru-RU" sz="19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967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ts val="1500"/>
                        </a:lnSpc>
                        <a:buNone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Права ОО </a:t>
                      </a:r>
                      <a:endParaRPr lang="ru-RU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4125"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ФГОС 2021 г. предусматривает возможность для федеральных и региональных инновационных площадок самостоятельно выбирать траекторию изучения предметных областей и учебных предметов, учебных курсов (в том числе внеурочной деятельности), учебных модулей. Они вправе самостоятельно определять достижение промежуточных результатов по годам обучения независимо от содержания примерных ООП (п.5 и п.13).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6096000" cy="68580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773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 ООП ОО  (ФГОС-2009)</a:t>
                      </a:r>
                      <a:endParaRPr lang="ru-RU" sz="19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08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 воспитании</a:t>
                      </a:r>
                      <a:endParaRPr lang="ru-RU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2175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воспитания и социализации</a:t>
                      </a:r>
                    </a:p>
                    <a:p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Рабочая программа воспитания</a:t>
                      </a:r>
                    </a:p>
                    <a:p>
                      <a:endParaRPr lang="ru-RU" sz="2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91251" y="0"/>
          <a:ext cx="6000749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0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590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b="1" dirty="0" smtClean="0"/>
                        <a:t> ООП ООО (ФГОС-21) </a:t>
                      </a:r>
                      <a:endParaRPr lang="ru-RU" sz="19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967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ts val="1500"/>
                        </a:lnSpc>
                        <a:buNone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 воспитании</a:t>
                      </a:r>
                      <a:endParaRPr lang="ru-RU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4125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Рабочая программа воспитания</a:t>
                      </a:r>
                    </a:p>
                    <a:p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Трудовое воспитание выделено в самостоятельное направление</a:t>
                      </a:r>
                    </a:p>
                    <a:p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Выделены личностные результаты, обеспечивающие адаптацию обучающегося к изменяющимся условиям социальной и природной среды (п. 42.2)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0060" y="594241"/>
            <a:ext cx="85135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о воспитании?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включено в обновленные ФГОС, необходимо работать над формированием российской гражданской идентичности. Что это значит? Когда девятиклассник завершает уровень образования, он должен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 выполнять свои гражданские обязанности, иметь системные знания о месте РФ в мире, ее исторической роли, территориальной целостности.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Отдаленный результат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то, что определенно можно отнести к системе образования. В 2022 году ребята начнут обучение по обновленным ФГОС, но каков будет результат, мы увидим только спустя несколько лет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9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3275" y="2011138"/>
            <a:ext cx="5901197" cy="39327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6092" y="325676"/>
            <a:ext cx="102909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Конкретика.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версии ФГОС — весь учебный процесс описан очень подробно: какой минимум знаний и умений должен освоить ученик. Упор сделан на то, как ребенок может применять знания на практике. По каждому учебному предмету даны четкие требования к образовательным результатам.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92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3445" y="476672"/>
            <a:ext cx="10081120" cy="6120680"/>
          </a:xfrm>
        </p:spPr>
        <p:txBody>
          <a:bodyPr>
            <a:normAutofit/>
          </a:bodyPr>
          <a:lstStyle/>
          <a:p>
            <a:pPr defTabSz="898721">
              <a:spcBef>
                <a:spcPts val="0"/>
              </a:spcBef>
            </a:pPr>
            <a:endParaRPr lang="ru-RU" altLang="ru-RU" sz="2000" dirty="0" smtClean="0">
              <a:solidFill>
                <a:srgbClr val="002060"/>
              </a:solidFill>
              <a:latin typeface="Arial" charset="0"/>
            </a:endParaRPr>
          </a:p>
          <a:p>
            <a:r>
              <a:rPr lang="ru-RU" sz="3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Функционально грамотный человек-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человек, который способен </a:t>
            </a:r>
            <a:r>
              <a:rPr lang="ru-RU" sz="3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 постоянно приобретаемые </a:t>
            </a:r>
            <a:r>
              <a:rPr lang="ru-RU" sz="3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течение </a:t>
            </a:r>
            <a:r>
              <a:rPr lang="ru-RU" sz="3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знания, умения и навыки </a:t>
            </a:r>
            <a:r>
              <a:rPr lang="ru-RU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решения максимально широкого диапазона жизненных задач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различных сферах человеческой </a:t>
            </a:r>
            <a:r>
              <a:rPr lang="ru-RU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деятельности, общения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социальных отношений 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(А.А. Леонтьев)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7797" y="0"/>
            <a:ext cx="182420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r="3704" b="12195"/>
          <a:stretch/>
        </p:blipFill>
        <p:spPr>
          <a:xfrm>
            <a:off x="1199456" y="260648"/>
            <a:ext cx="9985109" cy="518457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Объект 3"/>
          <p:cNvPicPr>
            <a:picLocks/>
          </p:cNvPicPr>
          <p:nvPr/>
        </p:nvPicPr>
        <p:blipFill rotWithShape="1">
          <a:blip r:embed="rId2" cstate="print"/>
          <a:srcRect r="3704" b="12195"/>
          <a:stretch/>
        </p:blipFill>
        <p:spPr>
          <a:xfrm>
            <a:off x="690633" y="543676"/>
            <a:ext cx="11002754" cy="56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7871" y="5387975"/>
            <a:ext cx="103632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cap="all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sz="3600" b="1" u="sng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cap="al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современном этапе развития общества, социальных институтов и государства в целом происходит переосмысление педагогической парадигмы образования, формируются новые контуры и расставляются акценты в области формирования функциональной грамотности (ФГ).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u="sng" cap="al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r="6250" b="8642"/>
          <a:stretch/>
        </p:blipFill>
        <p:spPr>
          <a:xfrm>
            <a:off x="623392" y="692696"/>
            <a:ext cx="10849205" cy="53285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7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548681"/>
            <a:ext cx="109728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Трудности в обучении младших школьников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(обобщенный вариант из разных источников)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Трудности в решении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задач, требующих анализа, обобщения, выдвижения гипотез;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Недостаточное владение смысловым чтением разных типов текстов;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Низкий уровень работы с информацией, представленной в графическом виде;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Низкий уровень моделирующей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конструктивной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58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60649"/>
            <a:ext cx="109728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	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делать?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КЛЮЧЕВОЙ ВЕКТОР: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ДОБЫВАТЬ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ЗНАНИЯ В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учебных и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жизненных ситуациях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82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600" y="332657"/>
            <a:ext cx="10972800" cy="5793507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sz="2400" b="1" dirty="0" smtClean="0">
                <a:latin typeface="Times New Roman"/>
              </a:rPr>
              <a:t>ФГ в личностных результатах</a:t>
            </a:r>
          </a:p>
          <a:p>
            <a:pPr lvl="0" algn="ctr">
              <a:buNone/>
            </a:pPr>
            <a:r>
              <a:rPr lang="ru-RU" sz="2400" u="sng" dirty="0" smtClean="0">
                <a:latin typeface="Times New Roman"/>
              </a:rPr>
              <a:t>Личностные результаты </a:t>
            </a:r>
            <a:r>
              <a:rPr lang="ru-RU" sz="2400" dirty="0" smtClean="0">
                <a:latin typeface="Times New Roman"/>
              </a:rPr>
              <a:t>должны отражать </a:t>
            </a:r>
            <a:r>
              <a:rPr lang="ru-RU" sz="2400" u="sng" dirty="0" smtClean="0">
                <a:latin typeface="Times New Roman"/>
              </a:rPr>
              <a:t>готовность </a:t>
            </a:r>
            <a:r>
              <a:rPr lang="ru-RU" sz="2400" dirty="0" smtClean="0">
                <a:latin typeface="Times New Roman"/>
              </a:rPr>
              <a:t>обучающихся </a:t>
            </a:r>
            <a:r>
              <a:rPr lang="ru-RU" sz="2400" u="sng" dirty="0" smtClean="0">
                <a:latin typeface="Times New Roman"/>
              </a:rPr>
              <a:t>руководствоваться системой позитивных ценностных ориентаций </a:t>
            </a:r>
            <a:r>
              <a:rPr lang="ru-RU" sz="2400" dirty="0" smtClean="0">
                <a:latin typeface="Times New Roman"/>
              </a:rPr>
              <a:t>и расширение </a:t>
            </a:r>
            <a:r>
              <a:rPr lang="ru-RU" sz="2400" u="sng" dirty="0" smtClean="0">
                <a:latin typeface="Times New Roman"/>
              </a:rPr>
              <a:t>опыта деятельности </a:t>
            </a:r>
            <a:r>
              <a:rPr lang="ru-RU" sz="2400" dirty="0" smtClean="0">
                <a:latin typeface="Times New Roman"/>
              </a:rPr>
              <a:t>на ее основе:</a:t>
            </a:r>
          </a:p>
          <a:p>
            <a:pPr lvl="1"/>
            <a:r>
              <a:rPr lang="ru-RU" sz="2400" dirty="0" smtClean="0">
                <a:latin typeface="Times New Roman"/>
              </a:rPr>
              <a:t>патриотическое воспитание; </a:t>
            </a:r>
          </a:p>
          <a:p>
            <a:pPr lvl="1"/>
            <a:r>
              <a:rPr lang="ru-RU" sz="2400" dirty="0" smtClean="0">
                <a:latin typeface="Times New Roman"/>
              </a:rPr>
              <a:t>гражданское воспитание; </a:t>
            </a:r>
          </a:p>
          <a:p>
            <a:pPr lvl="1"/>
            <a:r>
              <a:rPr lang="ru-RU" sz="2400" dirty="0" smtClean="0">
                <a:latin typeface="Times New Roman"/>
              </a:rPr>
              <a:t>духовно-нравственное воспитание;</a:t>
            </a:r>
          </a:p>
          <a:p>
            <a:pPr lvl="1"/>
            <a:r>
              <a:rPr lang="ru-RU" sz="2400" dirty="0" smtClean="0">
                <a:latin typeface="Times New Roman"/>
              </a:rPr>
              <a:t>эстетическое воспитание; </a:t>
            </a:r>
          </a:p>
          <a:p>
            <a:pPr lvl="1"/>
            <a:r>
              <a:rPr lang="ru-RU" sz="2400" dirty="0" smtClean="0">
                <a:latin typeface="Times New Roman"/>
              </a:rPr>
              <a:t>ценности научного; </a:t>
            </a:r>
          </a:p>
          <a:p>
            <a:pPr lvl="1"/>
            <a:r>
              <a:rPr lang="ru-RU" sz="2400" dirty="0" smtClean="0">
                <a:latin typeface="Times New Roman"/>
              </a:rPr>
              <a:t>физическое воспитание, формирование культуры здоровья и эмоционального благополучия; </a:t>
            </a:r>
          </a:p>
          <a:p>
            <a:pPr lvl="1"/>
            <a:r>
              <a:rPr lang="ru-RU" sz="2400" dirty="0" smtClean="0">
                <a:latin typeface="Times New Roman"/>
              </a:rPr>
              <a:t>трудовое воспитание; </a:t>
            </a:r>
          </a:p>
          <a:p>
            <a:pPr lvl="1"/>
            <a:r>
              <a:rPr lang="ru-RU" sz="2400" dirty="0" smtClean="0">
                <a:latin typeface="Times New Roman"/>
              </a:rPr>
              <a:t>экологическое воспитание.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6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600" y="332657"/>
            <a:ext cx="10972800" cy="579350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dirty="0" smtClean="0">
                <a:latin typeface="Times New Roman"/>
              </a:rPr>
              <a:t>ФГ в </a:t>
            </a:r>
            <a:r>
              <a:rPr lang="ru-RU" b="1" dirty="0" err="1" smtClean="0">
                <a:latin typeface="Times New Roman"/>
              </a:rPr>
              <a:t>метапредметных</a:t>
            </a:r>
            <a:r>
              <a:rPr lang="ru-RU" b="1" dirty="0" smtClean="0">
                <a:latin typeface="Times New Roman"/>
              </a:rPr>
              <a:t> результатах</a:t>
            </a:r>
          </a:p>
          <a:p>
            <a:pPr lvl="0" algn="ctr">
              <a:buNone/>
            </a:pPr>
            <a:endParaRPr lang="ru-RU" dirty="0" smtClean="0">
              <a:latin typeface="Times New Roman"/>
            </a:endParaRPr>
          </a:p>
          <a:p>
            <a:pPr lvl="0" algn="ctr">
              <a:buNone/>
            </a:pPr>
            <a:r>
              <a:rPr lang="ru-RU" sz="2800" dirty="0" err="1" smtClean="0">
                <a:latin typeface="Times New Roman"/>
              </a:rPr>
              <a:t>Метапредметные</a:t>
            </a:r>
            <a:r>
              <a:rPr lang="ru-RU" sz="2800" dirty="0" smtClean="0">
                <a:latin typeface="Times New Roman"/>
              </a:rPr>
              <a:t> результаты:</a:t>
            </a:r>
          </a:p>
          <a:p>
            <a:pPr marL="0" lvl="1" indent="0">
              <a:buNone/>
            </a:pPr>
            <a:r>
              <a:rPr lang="ru-RU" sz="2800" dirty="0" smtClean="0">
                <a:latin typeface="Times New Roman"/>
              </a:rPr>
              <a:t>1) Овладение познавательными универсальными учебными действиями. </a:t>
            </a:r>
          </a:p>
          <a:p>
            <a:pPr marL="0" lvl="1" indent="0">
              <a:buNone/>
            </a:pPr>
            <a:r>
              <a:rPr lang="ru-RU" sz="2800" dirty="0" smtClean="0">
                <a:latin typeface="Times New Roman"/>
              </a:rPr>
              <a:t>2) Овладение регулятивными универсальными учебными действиями. </a:t>
            </a:r>
          </a:p>
          <a:p>
            <a:pPr marL="0" lvl="1" indent="0">
              <a:buNone/>
            </a:pPr>
            <a:r>
              <a:rPr lang="ru-RU" sz="2800" dirty="0" smtClean="0">
                <a:latin typeface="Times New Roman"/>
              </a:rPr>
              <a:t>3) Овладение коммуникативными универсальными учебными действиями.</a:t>
            </a:r>
          </a:p>
          <a:p>
            <a:pPr marL="0" lvl="1" indent="0">
              <a:buNone/>
            </a:pPr>
            <a:r>
              <a:rPr lang="ru-RU" sz="2800" dirty="0" smtClean="0">
                <a:latin typeface="Times New Roman"/>
              </a:rPr>
              <a:t>4) </a:t>
            </a:r>
            <a:r>
              <a:rPr lang="ru-RU" sz="2800" i="1" dirty="0" smtClean="0">
                <a:latin typeface="Times New Roman"/>
              </a:rPr>
              <a:t>Овладение навыками участия в совместной деятельности.</a:t>
            </a:r>
          </a:p>
          <a:p>
            <a:pPr marL="0" lvl="1" indent="0">
              <a:buNone/>
            </a:pPr>
            <a:r>
              <a:rPr lang="ru-RU" sz="2800" i="1" dirty="0" smtClean="0">
                <a:latin typeface="Times New Roman"/>
              </a:rPr>
              <a:t>5) Овладение навыками работы с информацией.</a:t>
            </a:r>
          </a:p>
          <a:p>
            <a:pPr lvl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6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600" y="332657"/>
            <a:ext cx="10972800" cy="5793507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ru-RU" b="1" dirty="0" smtClean="0">
              <a:latin typeface="Times New Roman"/>
            </a:endParaRPr>
          </a:p>
          <a:p>
            <a:pPr lvl="0" algn="ctr">
              <a:buNone/>
            </a:pPr>
            <a:r>
              <a:rPr lang="ru-RU" sz="4800" b="1" dirty="0" smtClean="0">
                <a:latin typeface="Times New Roman"/>
              </a:rPr>
              <a:t>ФГ</a:t>
            </a:r>
          </a:p>
          <a:p>
            <a:pPr lvl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Пункт 9 (…знаково-символические средства), </a:t>
            </a:r>
          </a:p>
          <a:p>
            <a:pPr lvl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10 (…элементы социального опыта)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6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8827" y="606024"/>
            <a:ext cx="969514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иностранный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новых образовательных стандартах для основной школы написано: «Изучение второго иностранного языка из перечня, предлагаемого организацией, осуществляется по заявлению обучающихся, родителей… и при наличии в организации необходимых условий», — эта норма станет правилом с 1 сентября 2022 года. Но что делать тем ребятам, которые пойдут в 5-й класс уже этой осенью?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на обучение в первые и пятые классы по образовательным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и основной школы, разработанным на основе обновленных стандартов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осуществляться школами с 1 сентября 2022 года. Но изменение программ,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уже ведется обучение, возможно только при согласии родителей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— пояснили в министерстве просвещения.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49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5815" y="329313"/>
            <a:ext cx="83468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</a:rPr>
              <a:t>Школа </a:t>
            </a:r>
            <a:r>
              <a:rPr lang="ru-RU" sz="2000" dirty="0">
                <a:solidFill>
                  <a:prstClr val="black"/>
                </a:solidFill>
              </a:rPr>
              <a:t>может использовать сетевую форму образовательных программ. Проще говоря, заключать договор с другими образовательными организациями (например, музыкальными, спортивными школами или другими школами, детскими технопарками) и засчитывать занятия в них за свои школьные уроки. 7) Расписание занятий школа составляет с учетом дневной и недельной динамики умственной работоспособности ребенка. Нагрузка распределяется равномерно в течение недели. 8) Учебный год начинается 1 сентября и заканчивается в соответствии с учебным планом. 9) Продолжительность каникул — не менее 7 календарных дней. Сроки их начала и окончания школа устанавливает сама. 10) В первом классе нет оценок и домашних заданий. 11) Итоговая аттестация — обязательна для всех: и тех, кто учился в школе, и тех, кто учился в форме семейного образования. 12) Те, кто итоговую аттестацию не сдал или получил «двойку» после всех пересдач, получает не диплом об окончании школы, а справку.</a:t>
            </a:r>
          </a:p>
        </p:txBody>
      </p:sp>
    </p:spTree>
    <p:extLst>
      <p:ext uri="{BB962C8B-B14F-4D97-AF65-F5344CB8AC3E}">
        <p14:creationId xmlns:p14="http://schemas.microsoft.com/office/powerpoint/2010/main" val="342035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359" y="474345"/>
            <a:ext cx="108976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младших классов школьники теперь начнут изучать финансовую грамотность. Как пояснили в министерстве просвещения, о введении нового предмета речь не идет и это не приведет к повышению нагрузки на ребят. Изучать финансовую грамотность школьники будут в рамках предметов «Окружающий мир», «Математика», «Обществознание», «Информатика», «География» и некоторых других. «Школьные программы должны давать максимально актуальные знания, которые бы учащиеся могли применять в реальной жизни, — подчеркнули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Поэтому новые стандарты позволяют обновить содержание программ 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направлений, и в части предметов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цикла, расширить знания школьников о здоровом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жизни, экологии, задействовать интерактивные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формирующие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воспитание».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795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9852" y="427093"/>
            <a:ext cx="103047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несколько позитивных моментов: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прозрачность системы 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что все мы бьемся уже долгое время.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родитель сможет ознакомиться с документом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понимать, чему именно учат в школе их ребенка, а значит, повышается вероятность включения в процесс образования родителей.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повысится за счет единства содержания.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личностных результатов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также детализированы и конкретизированы в обновленном документе, будет направлено на реализацию программы воспитания.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 система требований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тому, как должна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создать равные возможности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ребята получили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6614" y="357084"/>
            <a:ext cx="80041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жизнь с 1 сентября 2022 года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с 2022 года начнут действовать ФГОС в каждой школе, а ребята, которые будут приняты на обучение в первые и пятые классы в 2022 году будут учиться уже по обновленным ФГОС. Для других ребят продолжить обучение по ним будет возможно только при согласии родителей обучающихся.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4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996" y="353364"/>
            <a:ext cx="106972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ФГОСы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наполнены требованиями так называемого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свойства: многое нужно просто заучить наизусть. Справедливости ради отмечу: раньше таких моментов было еще больше. Так, ребенок должен был в год выучить чуть ли не сорок стихотворений. Теперь это вполне «подъемная» цифра — 3-4 стихотворения. Вместе с тем, если мы, например, откроем требования по химии, то прочтем: на базовом уровне ученику нужно знать в том числе теорию электролитической диссоциации. Согласитесь, мало кто из нас после школы вспомнит, что это и как применять. Подобных требований достаточно много. Чуть меньше в математике — там упор сделан на решение задач,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 истории: например, нужно знать основные даты,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и этапы истории России и мира с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1914 года.</a:t>
            </a:r>
          </a:p>
        </p:txBody>
      </p:sp>
    </p:spTree>
    <p:extLst>
      <p:ext uri="{BB962C8B-B14F-4D97-AF65-F5344CB8AC3E}">
        <p14:creationId xmlns:p14="http://schemas.microsoft.com/office/powerpoint/2010/main" val="288557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3351" y="751344"/>
            <a:ext cx="848064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«Министерство просвещения утверди­ло новый порядок организации образо­вательной деятельности. Он касается начальной школы, средних и старших классов, — сообщила «Российская газета». — Порядок вступил в силу 1 сентября 2021 года. Он будет действо­вать до начала 2027/28 учебного года». «Новый порядок допускает сочетание разных форм получения образования — в школе и семейное, которое подразуме­вает, что ребенок осваивает образова­тельную программу самостоятельно, вне школьных стен, а для старшеклассников — еще и в форме самообразования, — разъяснил начальник управления по надзору и контролю в сфере образования Министерства образования Пензенской области Алексей Анатольевич Федосеев. ИТОГО: 1) Допускается сочетание разных форм получения образования. 2) Образование может быть получено в школе, а также в форме семейного образования и даже самообразования (последнее — только для старшеклассников). 3) Если родители выбирают семейную форму образования, они информируют об этом местные органы власти за 15 дней до начала учебного года. Или — в течение 15 дней с момента утверждения приказа об отчислении ребенка из школы. 4) Индивидуальный учебный план ребенка формируется с учетом требований школьных стандартов (ФГОС). 5) При реализации образовательных программ используются разные технологии: в том числе дистанционные, электронное обучение. При этом должны соблюдаться гигиенические требования.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51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2481" y="3001347"/>
            <a:ext cx="80625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отличия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Сегодняшние ФГОС содержат общие, размытые формулировки. Главным отличием обновленных стандартов станет следующее: в документе будут максимально точно сформулированы требования к предметам всей школьной программы, конкретизировано то, чем овладеет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 освоит. Также упор сделан на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на практике.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481" y="320065"/>
            <a:ext cx="109936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версии — все очень подробно: какой минимум знаний и умений должен освоить ученик. Упор сделан на то, как ребенок может применять знания на практике. В документах отмечается, что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ФГОСы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обеспечивают единство образовательного пространства России, вариативность содержания образовательных программ, благоприятные условия воспитания и обучения, формирование у обучающихся культуры пользования информационно-коммуникационными технологиями и пр.</a:t>
            </a:r>
          </a:p>
        </p:txBody>
      </p:sp>
    </p:spTree>
    <p:extLst>
      <p:ext uri="{BB962C8B-B14F-4D97-AF65-F5344CB8AC3E}">
        <p14:creationId xmlns:p14="http://schemas.microsoft.com/office/powerpoint/2010/main" val="122134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476252" y="1047752"/>
            <a:ext cx="11144249" cy="2381249"/>
            <a:chOff x="357158" y="785800"/>
            <a:chExt cx="8358246" cy="1785950"/>
          </a:xfrm>
        </p:grpSpPr>
        <p:sp>
          <p:nvSpPr>
            <p:cNvPr id="3079" name="Прямоугольник 3"/>
            <p:cNvSpPr>
              <a:spLocks noChangeArrowheads="1"/>
            </p:cNvSpPr>
            <p:nvPr/>
          </p:nvSpPr>
          <p:spPr bwMode="auto">
            <a:xfrm>
              <a:off x="500034" y="857238"/>
              <a:ext cx="6572296" cy="1627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700" b="1" dirty="0">
                  <a:latin typeface="Calibri" panose="020F0502020204030204" pitchFamily="34" charset="0"/>
                </a:rPr>
                <a:t>Приказ Министерства просвещения РФ </a:t>
              </a:r>
            </a:p>
            <a:p>
              <a:pPr eaLnBrk="1" hangingPunct="1"/>
              <a:r>
                <a:rPr lang="ru-RU" altLang="ru-RU" sz="2700" b="1" dirty="0">
                  <a:latin typeface="Calibri" panose="020F0502020204030204" pitchFamily="34" charset="0"/>
                </a:rPr>
                <a:t>от 31 мая 2021 г. № 286</a:t>
              </a:r>
            </a:p>
            <a:p>
              <a:pPr eaLnBrk="1" hangingPunct="1"/>
              <a:r>
                <a:rPr lang="ru-RU" altLang="ru-RU" sz="2700" b="1" dirty="0">
                  <a:latin typeface="Calibri" panose="020F0502020204030204" pitchFamily="34" charset="0"/>
                </a:rPr>
                <a:t> «Об утверждении федерального государственного образовательного стандарта начального общего образования»</a:t>
              </a:r>
            </a:p>
          </p:txBody>
        </p:sp>
        <p:pic>
          <p:nvPicPr>
            <p:cNvPr id="3080" name="Picture 2" descr="http://qrcoder.ru/code/?https%3A%2F%2Fwww.garant.ru%2Fproducts%2Fipo%2Fprime%2Fdoc%2F400807193%2F&amp;4&amp;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330" y="857238"/>
              <a:ext cx="1562100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Скругленный прямоугольник 6"/>
            <p:cNvSpPr/>
            <p:nvPr/>
          </p:nvSpPr>
          <p:spPr>
            <a:xfrm>
              <a:off x="357158" y="785800"/>
              <a:ext cx="8358246" cy="1785950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476252" y="3619500"/>
            <a:ext cx="11144249" cy="2381251"/>
            <a:chOff x="357158" y="2714626"/>
            <a:chExt cx="8358246" cy="1785950"/>
          </a:xfrm>
        </p:grpSpPr>
        <p:sp>
          <p:nvSpPr>
            <p:cNvPr id="3076" name="Прямоугольник 7"/>
            <p:cNvSpPr>
              <a:spLocks noChangeArrowheads="1"/>
            </p:cNvSpPr>
            <p:nvPr/>
          </p:nvSpPr>
          <p:spPr bwMode="auto">
            <a:xfrm>
              <a:off x="500034" y="2786064"/>
              <a:ext cx="6572296" cy="1627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700" b="1" dirty="0">
                  <a:latin typeface="Calibri" panose="020F0502020204030204" pitchFamily="34" charset="0"/>
                </a:rPr>
                <a:t>Приказ Министерства просвещения РФ </a:t>
              </a:r>
            </a:p>
            <a:p>
              <a:pPr eaLnBrk="1" hangingPunct="1"/>
              <a:r>
                <a:rPr lang="ru-RU" altLang="ru-RU" sz="2700" b="1" dirty="0">
                  <a:latin typeface="Calibri" panose="020F0502020204030204" pitchFamily="34" charset="0"/>
                </a:rPr>
                <a:t>от 31 мая 2021 г. № 287 </a:t>
              </a:r>
            </a:p>
            <a:p>
              <a:pPr eaLnBrk="1" hangingPunct="1"/>
              <a:r>
                <a:rPr lang="ru-RU" altLang="ru-RU" sz="2700" b="1" dirty="0">
                  <a:latin typeface="Calibri" panose="020F0502020204030204" pitchFamily="34" charset="0"/>
                </a:rPr>
                <a:t>«Об утверждении федерального государственного образовательного стандарта основного общего образования»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57158" y="2714626"/>
              <a:ext cx="8358246" cy="1785950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078" name="Picture 4" descr="http://qrcoder.ru/code/?https%3A%2F%2Fwww.garant.ru%2Fproducts%2Fipo%2Fprime%2Fdoc%2F401333920%2F&amp;4&amp;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330" y="2786064"/>
              <a:ext cx="1562100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76211" y="1714488"/>
          <a:ext cx="11239579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6211" y="190501"/>
            <a:ext cx="9144041" cy="143115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Федеральный закон от 29.12.2012 N 273-ФЗ </a:t>
            </a:r>
          </a:p>
          <a:p>
            <a:pPr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«Об образовании в Российской Федерации»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(с </a:t>
            </a:r>
            <a:r>
              <a:rPr lang="ru-RU" sz="2100" b="1" dirty="0" err="1">
                <a:solidFill>
                  <a:schemeClr val="accent5">
                    <a:lumMod val="50000"/>
                  </a:schemeClr>
                </a:solidFill>
              </a:rPr>
              <a:t>изм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. и доп., вступ. в силу с 13.07.2021)</a:t>
            </a:r>
            <a:endParaRPr lang="ru-RU" sz="2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4" name="Picture 2" descr="http://qrcoder.ru/code/?https%3A%2F%2Fbase.garant.ru%2F70291362%2F&amp;4&amp;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190500"/>
            <a:ext cx="18796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3501" y="190501"/>
            <a:ext cx="8286751" cy="1431157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Федеральный закон от 29.12.2012 N 273-ФЗ </a:t>
            </a:r>
          </a:p>
          <a:p>
            <a:pPr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«Об образовании в Российской Федерации»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(с </a:t>
            </a:r>
            <a:r>
              <a:rPr lang="ru-RU" sz="2100" b="1" dirty="0" err="1">
                <a:solidFill>
                  <a:schemeClr val="accent5">
                    <a:lumMod val="50000"/>
                  </a:schemeClr>
                </a:solidFill>
              </a:rPr>
              <a:t>изм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. и доп., вступ. в силу с 13.07.2021)</a:t>
            </a:r>
            <a:endParaRPr lang="ru-RU" sz="2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7" name="Picture 2" descr="http://qrcoder.ru/code/?https%3A%2F%2Fbase.garant.ru%2F70291362%2F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190500"/>
            <a:ext cx="18796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54174922"/>
              </p:ext>
            </p:extLst>
          </p:nvPr>
        </p:nvGraphicFramePr>
        <p:xfrm>
          <a:off x="666712" y="1904990"/>
          <a:ext cx="10668075" cy="3986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07417" y="1"/>
            <a:ext cx="2884631" cy="6858000"/>
            <a:chOff x="13961124" y="1"/>
            <a:chExt cx="4326947" cy="10287000"/>
          </a:xfrm>
        </p:grpSpPr>
        <p:sp>
          <p:nvSpPr>
            <p:cNvPr id="3" name="object 3"/>
            <p:cNvSpPr/>
            <p:nvPr/>
          </p:nvSpPr>
          <p:spPr>
            <a:xfrm>
              <a:off x="17044741" y="1"/>
              <a:ext cx="1243330" cy="10287000"/>
            </a:xfrm>
            <a:custGeom>
              <a:avLst/>
              <a:gdLst/>
              <a:ahLst/>
              <a:cxnLst/>
              <a:rect l="l" t="t" r="r" b="b"/>
              <a:pathLst>
                <a:path w="1243330" h="10287000">
                  <a:moveTo>
                    <a:pt x="1243257" y="10286997"/>
                  </a:moveTo>
                  <a:lnTo>
                    <a:pt x="0" y="10286997"/>
                  </a:lnTo>
                  <a:lnTo>
                    <a:pt x="0" y="0"/>
                  </a:lnTo>
                  <a:lnTo>
                    <a:pt x="1243257" y="0"/>
                  </a:lnTo>
                  <a:lnTo>
                    <a:pt x="1243257" y="10286997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4" y="1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5" y="0"/>
                  </a:lnTo>
                  <a:lnTo>
                    <a:pt x="4326875" y="4317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630083" cy="502702"/>
          </a:xfrm>
          <a:prstGeom prst="rect">
            <a:avLst/>
          </a:prstGeom>
        </p:spPr>
        <p:txBody>
          <a:bodyPr vert="horz" wrap="square" lIns="0" tIns="10159" rIns="0" bIns="0" rtlCol="0">
            <a:spAutoFit/>
          </a:bodyPr>
          <a:lstStyle/>
          <a:p>
            <a:pPr marL="8466" algn="ctr">
              <a:lnSpc>
                <a:spcPct val="100000"/>
              </a:lnSpc>
              <a:spcBef>
                <a:spcPts val="80"/>
              </a:spcBef>
            </a:pPr>
            <a:r>
              <a:rPr lang="ru-RU" sz="3200" dirty="0">
                <a:latin typeface="Circe Bold" pitchFamily="34" charset="-52"/>
                <a:ea typeface="+mn-ea"/>
                <a:cs typeface="+mn-cs"/>
              </a:rPr>
              <a:t>Сменилось несколько поколений стандартов</a:t>
            </a:r>
            <a:endParaRPr sz="3200" dirty="0">
              <a:latin typeface="Circe Bold" pitchFamily="34" charset="-52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333" y="3461989"/>
            <a:ext cx="948267" cy="194497"/>
          </a:xfrm>
          <a:prstGeom prst="rect">
            <a:avLst/>
          </a:prstGeom>
        </p:spPr>
        <p:txBody>
          <a:bodyPr vert="horz" wrap="square" lIns="0" tIns="9735" rIns="0" bIns="0" rtlCol="0">
            <a:spAutoFit/>
          </a:bodyPr>
          <a:lstStyle/>
          <a:p>
            <a:pPr marL="8466">
              <a:spcBef>
                <a:spcPts val="76"/>
              </a:spcBef>
            </a:pP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1653" y="2398921"/>
            <a:ext cx="3708400" cy="3887815"/>
          </a:xfrm>
          <a:prstGeom prst="rect">
            <a:avLst/>
          </a:prstGeom>
        </p:spPr>
        <p:txBody>
          <a:bodyPr vert="horz" wrap="square" lIns="0" tIns="9735" rIns="0" bIns="0" rtlCol="0">
            <a:spAutoFit/>
          </a:bodyPr>
          <a:lstStyle/>
          <a:p>
            <a:pPr marL="8466">
              <a:spcBef>
                <a:spcPts val="76"/>
              </a:spcBef>
            </a:pPr>
            <a:r>
              <a:rPr lang="ru-RU" sz="2100" dirty="0">
                <a:latin typeface="Circe Bold" pitchFamily="34" charset="-52"/>
              </a:rPr>
              <a:t>Второе поколение завершается выпуском детей 2020 учебного года. Оно делало акцент на как предметных, так и междисциплинарных знаниях. Именно та версия привнесла в школу проектную деятельность и повышенное внимание к информационным технологиями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18400" y="2398921"/>
            <a:ext cx="3759200" cy="1979601"/>
          </a:xfrm>
          <a:prstGeom prst="rect">
            <a:avLst/>
          </a:prstGeom>
        </p:spPr>
        <p:txBody>
          <a:bodyPr vert="horz" wrap="square" lIns="0" tIns="9735" rIns="0" bIns="0" rtlCol="0">
            <a:spAutoFit/>
          </a:bodyPr>
          <a:lstStyle/>
          <a:p>
            <a:pPr marL="8466">
              <a:spcBef>
                <a:spcPts val="76"/>
              </a:spcBef>
            </a:pPr>
            <a:r>
              <a:rPr lang="ru-RU" sz="2100" dirty="0">
                <a:latin typeface="Circe Bold" pitchFamily="34" charset="-52"/>
              </a:rPr>
              <a:t>Новейшее, третье поколение будет отличаться от первых индивидуальным подходом и конкретизацией требований по результатам образовательного процесса.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 r="12287"/>
          <a:stretch/>
        </p:blipFill>
        <p:spPr>
          <a:xfrm>
            <a:off x="9499601" y="5869517"/>
            <a:ext cx="2692399" cy="9884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8727" y="2311400"/>
            <a:ext cx="2710873" cy="2323707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r>
              <a:rPr lang="ru-RU" sz="2100" dirty="0">
                <a:latin typeface="Circe Bold" pitchFamily="34" charset="-52"/>
              </a:rPr>
              <a:t>Первое поколение содержало конкретные требования к освоению каждой из школьных дисциплин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878472" y="873457"/>
            <a:ext cx="2456597" cy="12692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>
            <a:off x="4897345" y="751243"/>
            <a:ext cx="0" cy="1478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863082" y="900752"/>
            <a:ext cx="1866470" cy="1131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8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46800" y="-1325"/>
            <a:ext cx="5944129" cy="6859325"/>
            <a:chOff x="9372345" y="0"/>
            <a:chExt cx="8916193" cy="10288988"/>
          </a:xfrm>
        </p:grpSpPr>
        <p:sp>
          <p:nvSpPr>
            <p:cNvPr id="3" name="object 3"/>
            <p:cNvSpPr/>
            <p:nvPr/>
          </p:nvSpPr>
          <p:spPr>
            <a:xfrm>
              <a:off x="9374408" y="0"/>
              <a:ext cx="8914130" cy="10287000"/>
            </a:xfrm>
            <a:custGeom>
              <a:avLst/>
              <a:gdLst/>
              <a:ahLst/>
              <a:cxnLst/>
              <a:rect l="l" t="t" r="r" b="b"/>
              <a:pathLst>
                <a:path w="8914130" h="10287000">
                  <a:moveTo>
                    <a:pt x="8913590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8913590" y="0"/>
                  </a:lnTo>
                  <a:lnTo>
                    <a:pt x="8913590" y="10286999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819997" y="893"/>
              <a:ext cx="2468245" cy="2476500"/>
            </a:xfrm>
            <a:custGeom>
              <a:avLst/>
              <a:gdLst/>
              <a:ahLst/>
              <a:cxnLst/>
              <a:rect l="l" t="t" r="r" b="b"/>
              <a:pathLst>
                <a:path w="2468244" h="2476500">
                  <a:moveTo>
                    <a:pt x="2468003" y="0"/>
                  </a:moveTo>
                  <a:lnTo>
                    <a:pt x="2468003" y="2476419"/>
                  </a:lnTo>
                  <a:lnTo>
                    <a:pt x="2428321" y="2476040"/>
                  </a:lnTo>
                  <a:lnTo>
                    <a:pt x="2380380" y="2474668"/>
                  </a:lnTo>
                  <a:lnTo>
                    <a:pt x="2332672" y="2472392"/>
                  </a:lnTo>
                  <a:lnTo>
                    <a:pt x="2285203" y="2469220"/>
                  </a:lnTo>
                  <a:lnTo>
                    <a:pt x="2237982" y="2465161"/>
                  </a:lnTo>
                  <a:lnTo>
                    <a:pt x="2191018" y="2460223"/>
                  </a:lnTo>
                  <a:lnTo>
                    <a:pt x="2144319" y="2454413"/>
                  </a:lnTo>
                  <a:lnTo>
                    <a:pt x="2097893" y="2447741"/>
                  </a:lnTo>
                  <a:lnTo>
                    <a:pt x="2051749" y="2440214"/>
                  </a:lnTo>
                  <a:lnTo>
                    <a:pt x="2005894" y="2431842"/>
                  </a:lnTo>
                  <a:lnTo>
                    <a:pt x="1960338" y="2422631"/>
                  </a:lnTo>
                  <a:lnTo>
                    <a:pt x="1915088" y="2412592"/>
                  </a:lnTo>
                  <a:lnTo>
                    <a:pt x="1870152" y="2401731"/>
                  </a:lnTo>
                  <a:lnTo>
                    <a:pt x="1825540" y="2390057"/>
                  </a:lnTo>
                  <a:lnTo>
                    <a:pt x="1781259" y="2377579"/>
                  </a:lnTo>
                  <a:lnTo>
                    <a:pt x="1737317" y="2364304"/>
                  </a:lnTo>
                  <a:lnTo>
                    <a:pt x="1693723" y="2350242"/>
                  </a:lnTo>
                  <a:lnTo>
                    <a:pt x="1650486" y="2335400"/>
                  </a:lnTo>
                  <a:lnTo>
                    <a:pt x="1607613" y="2319786"/>
                  </a:lnTo>
                  <a:lnTo>
                    <a:pt x="1565113" y="2303410"/>
                  </a:lnTo>
                  <a:lnTo>
                    <a:pt x="1522993" y="2286279"/>
                  </a:lnTo>
                  <a:lnTo>
                    <a:pt x="1481264" y="2268402"/>
                  </a:lnTo>
                  <a:lnTo>
                    <a:pt x="1439932" y="2249786"/>
                  </a:lnTo>
                  <a:lnTo>
                    <a:pt x="1399006" y="2230441"/>
                  </a:lnTo>
                  <a:lnTo>
                    <a:pt x="1358494" y="2210374"/>
                  </a:lnTo>
                  <a:lnTo>
                    <a:pt x="1318405" y="2189594"/>
                  </a:lnTo>
                  <a:lnTo>
                    <a:pt x="1278747" y="2168109"/>
                  </a:lnTo>
                  <a:lnTo>
                    <a:pt x="1239528" y="2145927"/>
                  </a:lnTo>
                  <a:lnTo>
                    <a:pt x="1200757" y="2123057"/>
                  </a:lnTo>
                  <a:lnTo>
                    <a:pt x="1162442" y="2099507"/>
                  </a:lnTo>
                  <a:lnTo>
                    <a:pt x="1124590" y="2075286"/>
                  </a:lnTo>
                  <a:lnTo>
                    <a:pt x="1087211" y="2050401"/>
                  </a:lnTo>
                  <a:lnTo>
                    <a:pt x="1050313" y="2024861"/>
                  </a:lnTo>
                  <a:lnTo>
                    <a:pt x="1013904" y="1998674"/>
                  </a:lnTo>
                  <a:lnTo>
                    <a:pt x="977992" y="1971848"/>
                  </a:lnTo>
                  <a:lnTo>
                    <a:pt x="942586" y="1944393"/>
                  </a:lnTo>
                  <a:lnTo>
                    <a:pt x="907694" y="1916316"/>
                  </a:lnTo>
                  <a:lnTo>
                    <a:pt x="873324" y="1887625"/>
                  </a:lnTo>
                  <a:lnTo>
                    <a:pt x="839485" y="1858328"/>
                  </a:lnTo>
                  <a:lnTo>
                    <a:pt x="806184" y="1828435"/>
                  </a:lnTo>
                  <a:lnTo>
                    <a:pt x="773431" y="1797953"/>
                  </a:lnTo>
                  <a:lnTo>
                    <a:pt x="741233" y="1766891"/>
                  </a:lnTo>
                  <a:lnTo>
                    <a:pt x="709599" y="1735257"/>
                  </a:lnTo>
                  <a:lnTo>
                    <a:pt x="678536" y="1703059"/>
                  </a:lnTo>
                  <a:lnTo>
                    <a:pt x="648055" y="1670305"/>
                  </a:lnTo>
                  <a:lnTo>
                    <a:pt x="618162" y="1637005"/>
                  </a:lnTo>
                  <a:lnTo>
                    <a:pt x="588866" y="1603165"/>
                  </a:lnTo>
                  <a:lnTo>
                    <a:pt x="560175" y="1568795"/>
                  </a:lnTo>
                  <a:lnTo>
                    <a:pt x="532098" y="1533903"/>
                  </a:lnTo>
                  <a:lnTo>
                    <a:pt x="504642" y="1498496"/>
                  </a:lnTo>
                  <a:lnTo>
                    <a:pt x="477817" y="1462585"/>
                  </a:lnTo>
                  <a:lnTo>
                    <a:pt x="451630" y="1426175"/>
                  </a:lnTo>
                  <a:lnTo>
                    <a:pt x="426090" y="1389277"/>
                  </a:lnTo>
                  <a:lnTo>
                    <a:pt x="401206" y="1351898"/>
                  </a:lnTo>
                  <a:lnTo>
                    <a:pt x="376984" y="1314046"/>
                  </a:lnTo>
                  <a:lnTo>
                    <a:pt x="353435" y="1275731"/>
                  </a:lnTo>
                  <a:lnTo>
                    <a:pt x="330565" y="1236959"/>
                  </a:lnTo>
                  <a:lnTo>
                    <a:pt x="308383" y="1197740"/>
                  </a:lnTo>
                  <a:lnTo>
                    <a:pt x="286899" y="1158082"/>
                  </a:lnTo>
                  <a:lnTo>
                    <a:pt x="266119" y="1117993"/>
                  </a:lnTo>
                  <a:lnTo>
                    <a:pt x="246052" y="1077481"/>
                  </a:lnTo>
                  <a:lnTo>
                    <a:pt x="226707" y="1036555"/>
                  </a:lnTo>
                  <a:lnTo>
                    <a:pt x="208091" y="995223"/>
                  </a:lnTo>
                  <a:lnTo>
                    <a:pt x="190214" y="953494"/>
                  </a:lnTo>
                  <a:lnTo>
                    <a:pt x="173083" y="911374"/>
                  </a:lnTo>
                  <a:lnTo>
                    <a:pt x="156707" y="868874"/>
                  </a:lnTo>
                  <a:lnTo>
                    <a:pt x="141094" y="826001"/>
                  </a:lnTo>
                  <a:lnTo>
                    <a:pt x="126252" y="782763"/>
                  </a:lnTo>
                  <a:lnTo>
                    <a:pt x="112190" y="739170"/>
                  </a:lnTo>
                  <a:lnTo>
                    <a:pt x="98916" y="695228"/>
                  </a:lnTo>
                  <a:lnTo>
                    <a:pt x="86438" y="650946"/>
                  </a:lnTo>
                  <a:lnTo>
                    <a:pt x="74764" y="606334"/>
                  </a:lnTo>
                  <a:lnTo>
                    <a:pt x="63904" y="561398"/>
                  </a:lnTo>
                  <a:lnTo>
                    <a:pt x="53864" y="516148"/>
                  </a:lnTo>
                  <a:lnTo>
                    <a:pt x="44654" y="470591"/>
                  </a:lnTo>
                  <a:lnTo>
                    <a:pt x="36282" y="424737"/>
                  </a:lnTo>
                  <a:lnTo>
                    <a:pt x="28756" y="378592"/>
                  </a:lnTo>
                  <a:lnTo>
                    <a:pt x="22084" y="332166"/>
                  </a:lnTo>
                  <a:lnTo>
                    <a:pt x="16274" y="285467"/>
                  </a:lnTo>
                  <a:lnTo>
                    <a:pt x="11336" y="238503"/>
                  </a:lnTo>
                  <a:lnTo>
                    <a:pt x="7277" y="191282"/>
                  </a:lnTo>
                  <a:lnTo>
                    <a:pt x="4106" y="143813"/>
                  </a:lnTo>
                  <a:lnTo>
                    <a:pt x="1830" y="96104"/>
                  </a:lnTo>
                  <a:lnTo>
                    <a:pt x="459" y="48163"/>
                  </a:lnTo>
                  <a:lnTo>
                    <a:pt x="0" y="0"/>
                  </a:lnTo>
                  <a:lnTo>
                    <a:pt x="2468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72345" y="3469088"/>
              <a:ext cx="6819900" cy="6819900"/>
            </a:xfrm>
            <a:custGeom>
              <a:avLst/>
              <a:gdLst/>
              <a:ahLst/>
              <a:cxnLst/>
              <a:rect l="l" t="t" r="r" b="b"/>
              <a:pathLst>
                <a:path w="6819900" h="6819900">
                  <a:moveTo>
                    <a:pt x="0" y="6819899"/>
                  </a:moveTo>
                  <a:lnTo>
                    <a:pt x="0" y="0"/>
                  </a:lnTo>
                  <a:lnTo>
                    <a:pt x="56443" y="229"/>
                  </a:lnTo>
                  <a:lnTo>
                    <a:pt x="112778" y="914"/>
                  </a:lnTo>
                  <a:lnTo>
                    <a:pt x="169003" y="2054"/>
                  </a:lnTo>
                  <a:lnTo>
                    <a:pt x="225115" y="3646"/>
                  </a:lnTo>
                  <a:lnTo>
                    <a:pt x="281114" y="5690"/>
                  </a:lnTo>
                  <a:lnTo>
                    <a:pt x="336996" y="8183"/>
                  </a:lnTo>
                  <a:lnTo>
                    <a:pt x="392762" y="11123"/>
                  </a:lnTo>
                  <a:lnTo>
                    <a:pt x="448408" y="14509"/>
                  </a:lnTo>
                  <a:lnTo>
                    <a:pt x="503932" y="18339"/>
                  </a:lnTo>
                  <a:lnTo>
                    <a:pt x="559334" y="22611"/>
                  </a:lnTo>
                  <a:lnTo>
                    <a:pt x="614612" y="27324"/>
                  </a:lnTo>
                  <a:lnTo>
                    <a:pt x="669763" y="32475"/>
                  </a:lnTo>
                  <a:lnTo>
                    <a:pt x="724787" y="38063"/>
                  </a:lnTo>
                  <a:lnTo>
                    <a:pt x="779680" y="44086"/>
                  </a:lnTo>
                  <a:lnTo>
                    <a:pt x="834442" y="50543"/>
                  </a:lnTo>
                  <a:lnTo>
                    <a:pt x="889071" y="57432"/>
                  </a:lnTo>
                  <a:lnTo>
                    <a:pt x="943564" y="64750"/>
                  </a:lnTo>
                  <a:lnTo>
                    <a:pt x="997921" y="72497"/>
                  </a:lnTo>
                  <a:lnTo>
                    <a:pt x="1052139" y="80670"/>
                  </a:lnTo>
                  <a:lnTo>
                    <a:pt x="1106217" y="89267"/>
                  </a:lnTo>
                  <a:lnTo>
                    <a:pt x="1160153" y="98288"/>
                  </a:lnTo>
                  <a:lnTo>
                    <a:pt x="1213945" y="107729"/>
                  </a:lnTo>
                  <a:lnTo>
                    <a:pt x="1267591" y="117590"/>
                  </a:lnTo>
                  <a:lnTo>
                    <a:pt x="1321090" y="127869"/>
                  </a:lnTo>
                  <a:lnTo>
                    <a:pt x="1374440" y="138564"/>
                  </a:lnTo>
                  <a:lnTo>
                    <a:pt x="1427639" y="149672"/>
                  </a:lnTo>
                  <a:lnTo>
                    <a:pt x="1480686" y="161193"/>
                  </a:lnTo>
                  <a:lnTo>
                    <a:pt x="1533578" y="173125"/>
                  </a:lnTo>
                  <a:lnTo>
                    <a:pt x="1586314" y="185465"/>
                  </a:lnTo>
                  <a:lnTo>
                    <a:pt x="1638892" y="198213"/>
                  </a:lnTo>
                  <a:lnTo>
                    <a:pt x="1691310" y="211366"/>
                  </a:lnTo>
                  <a:lnTo>
                    <a:pt x="1743567" y="224923"/>
                  </a:lnTo>
                  <a:lnTo>
                    <a:pt x="1795661" y="238881"/>
                  </a:lnTo>
                  <a:lnTo>
                    <a:pt x="1847590" y="253239"/>
                  </a:lnTo>
                  <a:lnTo>
                    <a:pt x="1899353" y="267996"/>
                  </a:lnTo>
                  <a:lnTo>
                    <a:pt x="1950947" y="283149"/>
                  </a:lnTo>
                  <a:lnTo>
                    <a:pt x="2002371" y="298698"/>
                  </a:lnTo>
                  <a:lnTo>
                    <a:pt x="2053623" y="314639"/>
                  </a:lnTo>
                  <a:lnTo>
                    <a:pt x="2104701" y="330971"/>
                  </a:lnTo>
                  <a:lnTo>
                    <a:pt x="2155604" y="347693"/>
                  </a:lnTo>
                  <a:lnTo>
                    <a:pt x="2206329" y="364803"/>
                  </a:lnTo>
                  <a:lnTo>
                    <a:pt x="2256876" y="382299"/>
                  </a:lnTo>
                  <a:lnTo>
                    <a:pt x="2307242" y="400179"/>
                  </a:lnTo>
                  <a:lnTo>
                    <a:pt x="2357426" y="418442"/>
                  </a:lnTo>
                  <a:lnTo>
                    <a:pt x="2407425" y="437086"/>
                  </a:lnTo>
                  <a:lnTo>
                    <a:pt x="2457239" y="456108"/>
                  </a:lnTo>
                  <a:lnTo>
                    <a:pt x="2506864" y="475508"/>
                  </a:lnTo>
                  <a:lnTo>
                    <a:pt x="2556301" y="495283"/>
                  </a:lnTo>
                  <a:lnTo>
                    <a:pt x="2605546" y="515432"/>
                  </a:lnTo>
                  <a:lnTo>
                    <a:pt x="2654598" y="535953"/>
                  </a:lnTo>
                  <a:lnTo>
                    <a:pt x="2703455" y="556844"/>
                  </a:lnTo>
                  <a:lnTo>
                    <a:pt x="2752116" y="578104"/>
                  </a:lnTo>
                  <a:lnTo>
                    <a:pt x="2800579" y="599731"/>
                  </a:lnTo>
                  <a:lnTo>
                    <a:pt x="2848841" y="621722"/>
                  </a:lnTo>
                  <a:lnTo>
                    <a:pt x="2896902" y="644077"/>
                  </a:lnTo>
                  <a:lnTo>
                    <a:pt x="2944760" y="666793"/>
                  </a:lnTo>
                  <a:lnTo>
                    <a:pt x="2992412" y="689869"/>
                  </a:lnTo>
                  <a:lnTo>
                    <a:pt x="3039857" y="713303"/>
                  </a:lnTo>
                  <a:lnTo>
                    <a:pt x="3087093" y="737093"/>
                  </a:lnTo>
                  <a:lnTo>
                    <a:pt x="3134119" y="761237"/>
                  </a:lnTo>
                  <a:lnTo>
                    <a:pt x="3180932" y="785734"/>
                  </a:lnTo>
                  <a:lnTo>
                    <a:pt x="3227532" y="810583"/>
                  </a:lnTo>
                  <a:lnTo>
                    <a:pt x="3273915" y="835780"/>
                  </a:lnTo>
                  <a:lnTo>
                    <a:pt x="3320082" y="861325"/>
                  </a:lnTo>
                  <a:lnTo>
                    <a:pt x="3366028" y="887215"/>
                  </a:lnTo>
                  <a:lnTo>
                    <a:pt x="3411754" y="913449"/>
                  </a:lnTo>
                  <a:lnTo>
                    <a:pt x="3457257" y="940026"/>
                  </a:lnTo>
                  <a:lnTo>
                    <a:pt x="3502536" y="966943"/>
                  </a:lnTo>
                  <a:lnTo>
                    <a:pt x="3547588" y="994198"/>
                  </a:lnTo>
                  <a:lnTo>
                    <a:pt x="3592412" y="1021790"/>
                  </a:lnTo>
                  <a:lnTo>
                    <a:pt x="3637006" y="1049718"/>
                  </a:lnTo>
                  <a:lnTo>
                    <a:pt x="3681368" y="1077979"/>
                  </a:lnTo>
                  <a:lnTo>
                    <a:pt x="3725498" y="1106572"/>
                  </a:lnTo>
                  <a:lnTo>
                    <a:pt x="3769392" y="1135494"/>
                  </a:lnTo>
                  <a:lnTo>
                    <a:pt x="3813049" y="1164745"/>
                  </a:lnTo>
                  <a:lnTo>
                    <a:pt x="3856468" y="1194321"/>
                  </a:lnTo>
                  <a:lnTo>
                    <a:pt x="3899646" y="1224223"/>
                  </a:lnTo>
                  <a:lnTo>
                    <a:pt x="3942582" y="1254447"/>
                  </a:lnTo>
                  <a:lnTo>
                    <a:pt x="3985274" y="1284993"/>
                  </a:lnTo>
                  <a:lnTo>
                    <a:pt x="4027721" y="1315858"/>
                  </a:lnTo>
                  <a:lnTo>
                    <a:pt x="4069920" y="1347040"/>
                  </a:lnTo>
                  <a:lnTo>
                    <a:pt x="4111870" y="1378538"/>
                  </a:lnTo>
                  <a:lnTo>
                    <a:pt x="4153570" y="1410351"/>
                  </a:lnTo>
                  <a:lnTo>
                    <a:pt x="4195016" y="1442475"/>
                  </a:lnTo>
                  <a:lnTo>
                    <a:pt x="4236208" y="1474911"/>
                  </a:lnTo>
                  <a:lnTo>
                    <a:pt x="4277145" y="1507655"/>
                  </a:lnTo>
                  <a:lnTo>
                    <a:pt x="4317823" y="1540706"/>
                  </a:lnTo>
                  <a:lnTo>
                    <a:pt x="4358241" y="1574062"/>
                  </a:lnTo>
                  <a:lnTo>
                    <a:pt x="4398398" y="1607722"/>
                  </a:lnTo>
                  <a:lnTo>
                    <a:pt x="4438292" y="1641684"/>
                  </a:lnTo>
                  <a:lnTo>
                    <a:pt x="4477921" y="1675946"/>
                  </a:lnTo>
                  <a:lnTo>
                    <a:pt x="4517283" y="1710506"/>
                  </a:lnTo>
                  <a:lnTo>
                    <a:pt x="4556377" y="1745362"/>
                  </a:lnTo>
                  <a:lnTo>
                    <a:pt x="4595200" y="1780514"/>
                  </a:lnTo>
                  <a:lnTo>
                    <a:pt x="4633752" y="1815958"/>
                  </a:lnTo>
                  <a:lnTo>
                    <a:pt x="4672030" y="1851694"/>
                  </a:lnTo>
                  <a:lnTo>
                    <a:pt x="4710032" y="1887719"/>
                  </a:lnTo>
                  <a:lnTo>
                    <a:pt x="4747757" y="1924032"/>
                  </a:lnTo>
                  <a:lnTo>
                    <a:pt x="4785204" y="1960631"/>
                  </a:lnTo>
                  <a:lnTo>
                    <a:pt x="4822369" y="1997514"/>
                  </a:lnTo>
                  <a:lnTo>
                    <a:pt x="4859252" y="2034680"/>
                  </a:lnTo>
                  <a:lnTo>
                    <a:pt x="4895851" y="2072126"/>
                  </a:lnTo>
                  <a:lnTo>
                    <a:pt x="4932164" y="2109851"/>
                  </a:lnTo>
                  <a:lnTo>
                    <a:pt x="4968189" y="2147854"/>
                  </a:lnTo>
                  <a:lnTo>
                    <a:pt x="5003924" y="2186132"/>
                  </a:lnTo>
                  <a:lnTo>
                    <a:pt x="5039368" y="2224684"/>
                  </a:lnTo>
                  <a:lnTo>
                    <a:pt x="5074520" y="2263507"/>
                  </a:lnTo>
                  <a:lnTo>
                    <a:pt x="5109376" y="2302601"/>
                  </a:lnTo>
                  <a:lnTo>
                    <a:pt x="5143936" y="2341964"/>
                  </a:lnTo>
                  <a:lnTo>
                    <a:pt x="5178198" y="2381593"/>
                  </a:lnTo>
                  <a:lnTo>
                    <a:pt x="5212159" y="2421487"/>
                  </a:lnTo>
                  <a:lnTo>
                    <a:pt x="5245819" y="2461644"/>
                  </a:lnTo>
                  <a:lnTo>
                    <a:pt x="5279175" y="2502062"/>
                  </a:lnTo>
                  <a:lnTo>
                    <a:pt x="5312226" y="2542741"/>
                  </a:lnTo>
                  <a:lnTo>
                    <a:pt x="5344970" y="2583677"/>
                  </a:lnTo>
                  <a:lnTo>
                    <a:pt x="5377405" y="2624869"/>
                  </a:lnTo>
                  <a:lnTo>
                    <a:pt x="5409530" y="2666316"/>
                  </a:lnTo>
                  <a:lnTo>
                    <a:pt x="5441342" y="2708015"/>
                  </a:lnTo>
                  <a:lnTo>
                    <a:pt x="5472840" y="2749965"/>
                  </a:lnTo>
                  <a:lnTo>
                    <a:pt x="5504022" y="2792165"/>
                  </a:lnTo>
                  <a:lnTo>
                    <a:pt x="5534887" y="2834612"/>
                  </a:lnTo>
                  <a:lnTo>
                    <a:pt x="5565432" y="2877304"/>
                  </a:lnTo>
                  <a:lnTo>
                    <a:pt x="5595656" y="2920240"/>
                  </a:lnTo>
                  <a:lnTo>
                    <a:pt x="5625558" y="2963419"/>
                  </a:lnTo>
                  <a:lnTo>
                    <a:pt x="5655134" y="3006838"/>
                  </a:lnTo>
                  <a:lnTo>
                    <a:pt x="5684385" y="3050495"/>
                  </a:lnTo>
                  <a:lnTo>
                    <a:pt x="5713307" y="3094389"/>
                  </a:lnTo>
                  <a:lnTo>
                    <a:pt x="5741899" y="3138519"/>
                  </a:lnTo>
                  <a:lnTo>
                    <a:pt x="5770160" y="3182881"/>
                  </a:lnTo>
                  <a:lnTo>
                    <a:pt x="5798087" y="3227476"/>
                  </a:lnTo>
                  <a:lnTo>
                    <a:pt x="5825680" y="3272300"/>
                  </a:lnTo>
                  <a:lnTo>
                    <a:pt x="5852935" y="3317352"/>
                  </a:lnTo>
                  <a:lnTo>
                    <a:pt x="5879852" y="3362631"/>
                  </a:lnTo>
                  <a:lnTo>
                    <a:pt x="5906428" y="3408134"/>
                  </a:lnTo>
                  <a:lnTo>
                    <a:pt x="5932662" y="3453860"/>
                  </a:lnTo>
                  <a:lnTo>
                    <a:pt x="5958552" y="3499806"/>
                  </a:lnTo>
                  <a:lnTo>
                    <a:pt x="5984097" y="3545973"/>
                  </a:lnTo>
                  <a:lnTo>
                    <a:pt x="6009294" y="3592357"/>
                  </a:lnTo>
                  <a:lnTo>
                    <a:pt x="6034142" y="3638956"/>
                  </a:lnTo>
                  <a:lnTo>
                    <a:pt x="6058638" y="3685770"/>
                  </a:lnTo>
                  <a:lnTo>
                    <a:pt x="6082783" y="3732796"/>
                  </a:lnTo>
                  <a:lnTo>
                    <a:pt x="6106573" y="3780032"/>
                  </a:lnTo>
                  <a:lnTo>
                    <a:pt x="6130006" y="3827477"/>
                  </a:lnTo>
                  <a:lnTo>
                    <a:pt x="6153082" y="3875130"/>
                  </a:lnTo>
                  <a:lnTo>
                    <a:pt x="6175798" y="3922987"/>
                  </a:lnTo>
                  <a:lnTo>
                    <a:pt x="6198152" y="3971048"/>
                  </a:lnTo>
                  <a:lnTo>
                    <a:pt x="6220143" y="4019311"/>
                  </a:lnTo>
                  <a:lnTo>
                    <a:pt x="6241770" y="4067774"/>
                  </a:lnTo>
                  <a:lnTo>
                    <a:pt x="6263029" y="4116435"/>
                  </a:lnTo>
                  <a:lnTo>
                    <a:pt x="6283920" y="4165292"/>
                  </a:lnTo>
                  <a:lnTo>
                    <a:pt x="6304441" y="4214344"/>
                  </a:lnTo>
                  <a:lnTo>
                    <a:pt x="6324590" y="4263590"/>
                  </a:lnTo>
                  <a:lnTo>
                    <a:pt x="6344365" y="4313026"/>
                  </a:lnTo>
                  <a:lnTo>
                    <a:pt x="6363764" y="4362652"/>
                  </a:lnTo>
                  <a:lnTo>
                    <a:pt x="6382787" y="4412465"/>
                  </a:lnTo>
                  <a:lnTo>
                    <a:pt x="6401430" y="4462465"/>
                  </a:lnTo>
                  <a:lnTo>
                    <a:pt x="6419692" y="4512649"/>
                  </a:lnTo>
                  <a:lnTo>
                    <a:pt x="6437572" y="4563015"/>
                  </a:lnTo>
                  <a:lnTo>
                    <a:pt x="6455068" y="4613562"/>
                  </a:lnTo>
                  <a:lnTo>
                    <a:pt x="6472177" y="4664288"/>
                  </a:lnTo>
                  <a:lnTo>
                    <a:pt x="6488899" y="4715191"/>
                  </a:lnTo>
                  <a:lnTo>
                    <a:pt x="6505231" y="4766269"/>
                  </a:lnTo>
                  <a:lnTo>
                    <a:pt x="6521172" y="4817521"/>
                  </a:lnTo>
                  <a:lnTo>
                    <a:pt x="6536720" y="4868945"/>
                  </a:lnTo>
                  <a:lnTo>
                    <a:pt x="6551873" y="4920539"/>
                  </a:lnTo>
                  <a:lnTo>
                    <a:pt x="6566630" y="4972302"/>
                  </a:lnTo>
                  <a:lnTo>
                    <a:pt x="6580988" y="5024231"/>
                  </a:lnTo>
                  <a:lnTo>
                    <a:pt x="6594946" y="5076325"/>
                  </a:lnTo>
                  <a:lnTo>
                    <a:pt x="6608502" y="5128583"/>
                  </a:lnTo>
                  <a:lnTo>
                    <a:pt x="6621655" y="5181001"/>
                  </a:lnTo>
                  <a:lnTo>
                    <a:pt x="6634402" y="5233579"/>
                  </a:lnTo>
                  <a:lnTo>
                    <a:pt x="6646742" y="5286316"/>
                  </a:lnTo>
                  <a:lnTo>
                    <a:pt x="6658674" y="5339208"/>
                  </a:lnTo>
                  <a:lnTo>
                    <a:pt x="6670194" y="5392255"/>
                  </a:lnTo>
                  <a:lnTo>
                    <a:pt x="6681303" y="5445454"/>
                  </a:lnTo>
                  <a:lnTo>
                    <a:pt x="6691997" y="5498804"/>
                  </a:lnTo>
                  <a:lnTo>
                    <a:pt x="6702275" y="5552303"/>
                  </a:lnTo>
                  <a:lnTo>
                    <a:pt x="6712136" y="5605950"/>
                  </a:lnTo>
                  <a:lnTo>
                    <a:pt x="6721577" y="5659742"/>
                  </a:lnTo>
                  <a:lnTo>
                    <a:pt x="6730598" y="5713678"/>
                  </a:lnTo>
                  <a:lnTo>
                    <a:pt x="6739195" y="5767756"/>
                  </a:lnTo>
                  <a:lnTo>
                    <a:pt x="6747368" y="5821974"/>
                  </a:lnTo>
                  <a:lnTo>
                    <a:pt x="6755114" y="5876331"/>
                  </a:lnTo>
                  <a:lnTo>
                    <a:pt x="6762432" y="5930825"/>
                  </a:lnTo>
                  <a:lnTo>
                    <a:pt x="6769320" y="5985453"/>
                  </a:lnTo>
                  <a:lnTo>
                    <a:pt x="6775776" y="6040216"/>
                  </a:lnTo>
                  <a:lnTo>
                    <a:pt x="6781799" y="6095109"/>
                  </a:lnTo>
                  <a:lnTo>
                    <a:pt x="6787387" y="6150133"/>
                  </a:lnTo>
                  <a:lnTo>
                    <a:pt x="6792538" y="6205284"/>
                  </a:lnTo>
                  <a:lnTo>
                    <a:pt x="6797250" y="6260562"/>
                  </a:lnTo>
                  <a:lnTo>
                    <a:pt x="6801522" y="6315964"/>
                  </a:lnTo>
                  <a:lnTo>
                    <a:pt x="6805352" y="6371489"/>
                  </a:lnTo>
                  <a:lnTo>
                    <a:pt x="6808737" y="6427135"/>
                  </a:lnTo>
                  <a:lnTo>
                    <a:pt x="6811677" y="6482901"/>
                  </a:lnTo>
                  <a:lnTo>
                    <a:pt x="6814169" y="6538783"/>
                  </a:lnTo>
                  <a:lnTo>
                    <a:pt x="6816213" y="6594782"/>
                  </a:lnTo>
                  <a:lnTo>
                    <a:pt x="6817805" y="6650895"/>
                  </a:lnTo>
                  <a:lnTo>
                    <a:pt x="6818944" y="6707119"/>
                  </a:lnTo>
                  <a:lnTo>
                    <a:pt x="6819629" y="6763455"/>
                  </a:lnTo>
                  <a:lnTo>
                    <a:pt x="6819858" y="6819899"/>
                  </a:lnTo>
                  <a:lnTo>
                    <a:pt x="0" y="6819899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75857" y="1655677"/>
              <a:ext cx="5219699" cy="52196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3081" y="382180"/>
            <a:ext cx="5513695" cy="4580740"/>
          </a:xfrm>
          <a:prstGeom prst="rect">
            <a:avLst/>
          </a:prstGeom>
        </p:spPr>
        <p:txBody>
          <a:bodyPr vert="horz" wrap="square" lIns="0" tIns="10159" rIns="0" bIns="0" rtlCol="0">
            <a:spAutoFit/>
          </a:bodyPr>
          <a:lstStyle/>
          <a:p>
            <a:pPr marL="8466">
              <a:lnSpc>
                <a:spcPct val="100000"/>
              </a:lnSpc>
              <a:spcBef>
                <a:spcPts val="80"/>
              </a:spcBef>
            </a:pPr>
            <a:r>
              <a:rPr lang="ru-RU" sz="2700" b="1" spc="187" dirty="0">
                <a:solidFill>
                  <a:srgbClr val="121212"/>
                </a:solidFill>
                <a:latin typeface="Circe Bold" pitchFamily="34" charset="-52"/>
                <a:ea typeface="+mn-ea"/>
              </a:rPr>
              <a:t>Зачем нужны новые версии ФГОС ?</a:t>
            </a:r>
            <a:br>
              <a:rPr lang="ru-RU" sz="2700" b="1" spc="187" dirty="0">
                <a:solidFill>
                  <a:srgbClr val="121212"/>
                </a:solidFill>
                <a:latin typeface="Circe Bold" pitchFamily="34" charset="-52"/>
                <a:ea typeface="+mn-ea"/>
              </a:rPr>
            </a:br>
            <a:r>
              <a:rPr lang="ru-RU" sz="2700" spc="187" dirty="0">
                <a:solidFill>
                  <a:srgbClr val="121212"/>
                </a:solidFill>
                <a:latin typeface="Circe Bold" pitchFamily="34" charset="-52"/>
                <a:ea typeface="+mn-ea"/>
              </a:rPr>
              <a:t/>
            </a:r>
            <a:br>
              <a:rPr lang="ru-RU" sz="2700" spc="187" dirty="0">
                <a:solidFill>
                  <a:srgbClr val="121212"/>
                </a:solidFill>
                <a:latin typeface="Circe Bold" pitchFamily="34" charset="-52"/>
                <a:ea typeface="+mn-ea"/>
              </a:rPr>
            </a:br>
            <a:r>
              <a:rPr lang="ru-RU" sz="2700" spc="187" dirty="0">
                <a:solidFill>
                  <a:srgbClr val="121212"/>
                </a:solidFill>
                <a:latin typeface="Circe Bold" pitchFamily="34" charset="-52"/>
                <a:ea typeface="+mn-ea"/>
              </a:rPr>
              <a:t/>
            </a:r>
            <a:br>
              <a:rPr lang="ru-RU" sz="2700" spc="187" dirty="0">
                <a:solidFill>
                  <a:srgbClr val="121212"/>
                </a:solidFill>
                <a:latin typeface="Circe Bold" pitchFamily="34" charset="-52"/>
                <a:ea typeface="+mn-ea"/>
              </a:rPr>
            </a:br>
            <a:r>
              <a:rPr lang="ru-RU" sz="2700" spc="187" dirty="0">
                <a:solidFill>
                  <a:srgbClr val="121212"/>
                </a:solidFill>
                <a:latin typeface="Circe Bold" pitchFamily="34" charset="-52"/>
                <a:ea typeface="+mn-ea"/>
              </a:rPr>
              <a:t/>
            </a:r>
            <a:br>
              <a:rPr lang="ru-RU" sz="2700" spc="187" dirty="0">
                <a:solidFill>
                  <a:srgbClr val="121212"/>
                </a:solidFill>
                <a:latin typeface="Circe Bold" pitchFamily="34" charset="-52"/>
                <a:ea typeface="+mn-ea"/>
              </a:rPr>
            </a:br>
            <a:r>
              <a:rPr lang="ru-RU" sz="2700" spc="187" dirty="0">
                <a:solidFill>
                  <a:srgbClr val="121212"/>
                </a:solidFill>
                <a:latin typeface="Circe Bold" pitchFamily="34" charset="-52"/>
                <a:ea typeface="+mn-ea"/>
              </a:rPr>
              <a:t/>
            </a:r>
            <a:br>
              <a:rPr lang="ru-RU" sz="2700" spc="187" dirty="0">
                <a:solidFill>
                  <a:srgbClr val="121212"/>
                </a:solidFill>
                <a:latin typeface="Circe Bold" pitchFamily="34" charset="-52"/>
                <a:ea typeface="+mn-ea"/>
              </a:rPr>
            </a:br>
            <a:r>
              <a:rPr lang="ru-RU" sz="2700" spc="187" dirty="0">
                <a:solidFill>
                  <a:srgbClr val="121212"/>
                </a:solidFill>
                <a:latin typeface="Circe Bold" pitchFamily="34" charset="-52"/>
                <a:ea typeface="+mn-ea"/>
              </a:rPr>
              <a:t/>
            </a:r>
            <a:br>
              <a:rPr lang="ru-RU" sz="2700" spc="187" dirty="0">
                <a:solidFill>
                  <a:srgbClr val="121212"/>
                </a:solidFill>
                <a:latin typeface="Circe Bold" pitchFamily="34" charset="-52"/>
                <a:ea typeface="+mn-ea"/>
              </a:rPr>
            </a:br>
            <a:r>
              <a:rPr lang="ru-RU" sz="2700" spc="187" dirty="0">
                <a:solidFill>
                  <a:srgbClr val="121212"/>
                </a:solidFill>
                <a:latin typeface="Circe Bold" pitchFamily="34" charset="-52"/>
                <a:ea typeface="+mn-ea"/>
              </a:rPr>
              <a:t>ФГОС становится зеркалом для социума как такового, и он должен успевать за временем.</a:t>
            </a:r>
            <a:endParaRPr sz="2700" spc="187" dirty="0">
              <a:solidFill>
                <a:srgbClr val="121212"/>
              </a:solidFill>
              <a:latin typeface="Circe Bold" pitchFamily="34" charset="-52"/>
              <a:ea typeface="+mn-e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 r="12287"/>
          <a:stretch/>
        </p:blipFill>
        <p:spPr>
          <a:xfrm>
            <a:off x="9499601" y="5898167"/>
            <a:ext cx="2692399" cy="9884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C0D42C-CA98-44DC-8EB3-334E6CC889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5375" t="26562" r="24375" b="23437"/>
          <a:stretch/>
        </p:blipFill>
        <p:spPr>
          <a:xfrm>
            <a:off x="7307873" y="1065014"/>
            <a:ext cx="4084292" cy="35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7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3697" y="1047751"/>
            <a:ext cx="6000749" cy="6009333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just">
              <a:lnSpc>
                <a:spcPts val="2667"/>
              </a:lnSpc>
              <a:defRPr/>
            </a:pPr>
            <a:r>
              <a:rPr lang="ru-RU" sz="2400" dirty="0">
                <a:latin typeface="+mn-lt"/>
                <a:cs typeface="+mn-cs"/>
              </a:rPr>
              <a:t>25. Объем обязательной части программы начального общего образования составляет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80%</a:t>
            </a:r>
            <a:r>
              <a:rPr lang="ru-RU" sz="2400" b="1" dirty="0">
                <a:latin typeface="+mn-lt"/>
                <a:cs typeface="+mn-cs"/>
              </a:rPr>
              <a:t>, </a:t>
            </a:r>
            <a:r>
              <a:rPr lang="ru-RU" sz="2400" dirty="0">
                <a:latin typeface="+mn-lt"/>
                <a:cs typeface="+mn-cs"/>
              </a:rPr>
              <a:t>а объем части, формируемой участниками образовательных отношений из перечня, предлагаемого Организацией, -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20%</a:t>
            </a:r>
            <a:r>
              <a:rPr lang="ru-RU" sz="2400" dirty="0">
                <a:latin typeface="+mn-lt"/>
                <a:cs typeface="+mn-cs"/>
              </a:rPr>
              <a:t> от общего объема программы начального общего образования, реализуемой в соответствии с требованиями к организации образовательного процесса к учебной нагрузке при 5-дневной (или 6-дневной) учебной неделе, предусмотренными Санитарными правилами и нормами </a:t>
            </a:r>
            <a:r>
              <a:rPr lang="ru-RU" sz="2400" dirty="0" err="1">
                <a:latin typeface="+mn-lt"/>
                <a:cs typeface="+mn-cs"/>
              </a:rPr>
              <a:t>СанПиН</a:t>
            </a:r>
            <a:r>
              <a:rPr lang="ru-RU" sz="2400" dirty="0">
                <a:latin typeface="+mn-lt"/>
                <a:cs typeface="+mn-cs"/>
              </a:rPr>
              <a:t> 1.2.3685-21, и Санитарными правилами СП 2.4.3648-20.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6251" y="1047751"/>
            <a:ext cx="4762500" cy="4910892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just">
              <a:lnSpc>
                <a:spcPts val="2533"/>
              </a:lnSpc>
              <a:defRPr/>
            </a:pPr>
            <a:r>
              <a:rPr lang="ru-RU" sz="2000" dirty="0">
                <a:latin typeface="+mn-lt"/>
                <a:cs typeface="+mn-cs"/>
              </a:rPr>
              <a:t>15. Основная образовательная программа начального общего образования содержит обязательную часть и часть, формируемую участниками образовательных отношений.</a:t>
            </a:r>
          </a:p>
          <a:p>
            <a:pPr algn="just">
              <a:lnSpc>
                <a:spcPts val="2533"/>
              </a:lnSpc>
              <a:defRPr/>
            </a:pPr>
            <a:r>
              <a:rPr lang="ru-RU" sz="2000" dirty="0">
                <a:latin typeface="+mn-lt"/>
                <a:cs typeface="+mn-cs"/>
              </a:rPr>
              <a:t>Обязательная часть основной образовательной программы начального общего образования составляет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80%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000" dirty="0">
                <a:latin typeface="+mn-lt"/>
                <a:cs typeface="+mn-cs"/>
              </a:rPr>
              <a:t>а часть, формируемая участниками образовательных отношений, -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20%</a:t>
            </a:r>
            <a:r>
              <a:rPr lang="ru-RU" sz="2000" dirty="0">
                <a:latin typeface="+mn-lt"/>
                <a:cs typeface="+mn-cs"/>
              </a:rPr>
              <a:t> от общего объема основной образовательной программы начального общего образования.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9751" y="476251"/>
            <a:ext cx="1878072" cy="400105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ООП НОО (2009)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24751" y="571500"/>
            <a:ext cx="1878072" cy="400105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ООП НОО (2021)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</TotalTime>
  <Words>2836</Words>
  <Application>Microsoft Office PowerPoint</Application>
  <PresentationFormat>Широкоэкранный</PresentationFormat>
  <Paragraphs>205</Paragraphs>
  <Slides>32</Slides>
  <Notes>1</Notes>
  <HiddenSlides>13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Circe Bold</vt:lpstr>
      <vt:lpstr>Lucida Sans Unicode</vt:lpstr>
      <vt:lpstr>Times New Roman</vt:lpstr>
      <vt:lpstr>Trebuchet MS</vt:lpstr>
      <vt:lpstr>Wingdings 3</vt:lpstr>
      <vt:lpstr>Аспект</vt:lpstr>
      <vt:lpstr>Новые ФГОС, которые будут действовать с 1 сентября 2022 года</vt:lpstr>
      <vt:lpstr>    Актуальность  На современном этапе развития общества, социальных институтов и государства в целом происходит переосмысление педагогической парадигмы образования, формируются новые контуры и расставляются акценты в области формирования функциональной грамотности (ФГ).    </vt:lpstr>
      <vt:lpstr>Презентация PowerPoint</vt:lpstr>
      <vt:lpstr>Презентация PowerPoint</vt:lpstr>
      <vt:lpstr>Презентация PowerPoint</vt:lpstr>
      <vt:lpstr>Презентация PowerPoint</vt:lpstr>
      <vt:lpstr>Сменилось несколько поколений стандартов</vt:lpstr>
      <vt:lpstr>Зачем нужны новые версии ФГОС ?      ФГОС становится зеркалом для социума как такового, и он должен успевать за временем.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18</cp:revision>
  <cp:lastPrinted>2021-10-28T04:18:12Z</cp:lastPrinted>
  <dcterms:created xsi:type="dcterms:W3CDTF">2021-08-23T07:29:59Z</dcterms:created>
  <dcterms:modified xsi:type="dcterms:W3CDTF">2021-10-29T07:23:52Z</dcterms:modified>
</cp:coreProperties>
</file>