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322" r:id="rId3"/>
    <p:sldId id="323" r:id="rId4"/>
    <p:sldId id="327" r:id="rId5"/>
    <p:sldId id="326" r:id="rId6"/>
    <p:sldId id="324" r:id="rId7"/>
    <p:sldId id="325" r:id="rId8"/>
    <p:sldId id="328" r:id="rId9"/>
    <p:sldId id="25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>
      <p:cViewPr>
        <p:scale>
          <a:sx n="97" d="100"/>
          <a:sy n="97" d="100"/>
        </p:scale>
        <p:origin x="312" y="4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6B0886-7CC4-48BE-9508-E58947A052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934744B-5116-4A3F-9370-F3DA4C8303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960268D-FF48-4D29-947A-10D0AC52F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F87769C-B7ED-491D-BD98-C43520DBD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1244B92-09F9-44D5-B16E-A42F629AB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6687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9D6488-FCC9-469D-B8E3-A993864DC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A2D8CD8-7ABD-4D32-9FEB-9B383A3345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9B3D792-525A-4564-B226-FD6B5266C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6E12813-A484-466B-8715-C59AE576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6569D1C-6BD3-4E33-A14D-D6C3D2769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5B10F11-89C7-4D79-8CE1-A4920BB69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1350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C1F0B6-D899-47A0-9902-B02AEB997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517D173-45FA-47F1-B463-BCAFB2A35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ED036C6-4F8E-4990-A3F2-9B358ACBD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5C9BA41-A26A-4A1C-8EEB-F5F8DA7395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FFD4ED4-EF5B-408F-AB91-E96116BC47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228E852-10A2-4D83-82CC-3C69E60B6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47EFE6A-C788-4C38-85D3-D8850237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827B07E-0595-4EA5-B842-7DFBA639D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9486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BC2C04-A04E-4107-BC02-5A63314B0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80FE674-A3AE-40DF-B81B-D6FED07FE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D0F60AB-FE59-4CC4-BA31-142F10838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D948347-2DE3-41CB-B40D-16F05F200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815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0E18A28-5B78-4579-99BE-7981E42CA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92CF49C-9329-4F90-8DDA-EC747BF38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902D21B-51EB-447F-90BE-6B725D2FC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1177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98CC1D-15E5-4100-9F99-D201A24C2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6C37138-8F68-4DFE-B10B-743E748AC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80EC7F5-08BC-4732-A6F4-0C59BEAFD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FBA175A-CCE4-4877-8817-A628ECC73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0DCB5C8-9D4F-4F0B-B597-E68D7E875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B5D39A9-DABC-4DBB-B922-93420FF4A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2650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91D8DB-4377-4950-B876-3E3A54CF1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06D0890-AF25-4A13-BF39-D8EEEC64E7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C1AE182-7091-4DBA-AB79-CBC975922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BCA148D-ED83-4BC6-83D0-64BD340A6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ECF9A8F-FEF3-4CB8-B58D-0918A1B42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13FFA4D-FB64-4E92-8546-FB685DACC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5972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DB31F1-228C-40C6-B624-23A343ED1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CABE0B7-56FC-48BA-A39C-37B34F97B3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EBB1945-AD24-4E84-9DFC-5B8E51279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567EE48-2B60-401E-B494-3A7CABF49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8CBCE7A-E85A-400A-AF65-F54094635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2542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6811A02-99BC-4B98-B939-926504C04D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CAE9657-1D00-4C11-B9F1-F1CA044FC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795D028-7514-44D2-B893-C66F067CA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AD452EE-B597-4B8F-9ED0-7A14B57EB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4D2DED1-D988-4FF5-901D-CEA1F83B7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5687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0B504799-5A5B-4904-96F0-E39EDC0290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719263"/>
            <a:ext cx="12192000" cy="513873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8686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:a16="http://schemas.microsoft.com/office/drawing/2014/main" xmlns="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26000" y="2079000"/>
            <a:ext cx="5220000" cy="4230000"/>
          </a:xfrm>
        </p:spPr>
      </p:sp>
    </p:spTree>
    <p:extLst>
      <p:ext uri="{BB962C8B-B14F-4D97-AF65-F5344CB8AC3E}">
        <p14:creationId xmlns:p14="http://schemas.microsoft.com/office/powerpoint/2010/main" xmlns="" val="532837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FB528B-4022-481C-B4C4-547E2E58A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93A88FE-2B8F-4A7F-8115-58A11752B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962E446-084A-4B5F-8B64-A7A28704E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FB9AD15-C6D5-4FF2-A8FA-F855066B2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4719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95E33173-FD76-4096-9269-4DAF27939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288" y="2304000"/>
            <a:ext cx="5960712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47BCC956-CB20-44D2-9E97-FD4B3765EE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70688" y="0"/>
            <a:ext cx="5421312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ED4F1DA6-0E09-4DDD-91BB-50C934A988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6063" y="3968750"/>
            <a:ext cx="6029325" cy="1979613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3766463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xmlns="" id="{86409E55-BC35-47A1-8E1D-C84F1F8839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414338"/>
            <a:ext cx="5489575" cy="283527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88F824-2714-40D3-B7D1-032D9A70C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3" y="430470"/>
            <a:ext cx="5084575" cy="11738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2C7CB63-4F12-4BAC-9F52-10E4ABCEE4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6425" y="1944688"/>
            <a:ext cx="5040313" cy="467995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8C099E3E-6BA6-42CC-BA32-79F47F91AB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3608388"/>
            <a:ext cx="5489575" cy="301625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8070353-59AD-4E85-AD00-AD390EB609E5}"/>
              </a:ext>
            </a:extLst>
          </p:cNvPr>
          <p:cNvSpPr/>
          <p:nvPr userDrawn="1"/>
        </p:nvSpPr>
        <p:spPr>
          <a:xfrm>
            <a:off x="0" y="6399000"/>
            <a:ext cx="12192000" cy="45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7977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EE3F739-19A4-4190-A1FA-67EFCD502D1C}"/>
              </a:ext>
            </a:extLst>
          </p:cNvPr>
          <p:cNvSpPr/>
          <p:nvPr userDrawn="1"/>
        </p:nvSpPr>
        <p:spPr>
          <a:xfrm>
            <a:off x="0" y="0"/>
            <a:ext cx="12192000" cy="1825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xmlns="" id="{86409E55-BC35-47A1-8E1D-C84F1F8839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4051" y="593725"/>
            <a:ext cx="5489575" cy="2857398"/>
          </a:xfrm>
        </p:spPr>
        <p:txBody>
          <a:bodyPr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43751F-5479-412E-84EF-955FC9844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000" y="593725"/>
            <a:ext cx="5151949" cy="103887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9A74BD7-8B5C-49BC-B03B-A549B6105B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1944688"/>
            <a:ext cx="5151437" cy="481488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E2C0238A-CE92-48A9-B41C-AC423CC575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0" y="3833813"/>
            <a:ext cx="5489575" cy="292576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D3B8627-E627-4634-B66D-3D27D79305E7}"/>
              </a:ext>
            </a:extLst>
          </p:cNvPr>
          <p:cNvSpPr/>
          <p:nvPr userDrawn="1"/>
        </p:nvSpPr>
        <p:spPr>
          <a:xfrm>
            <a:off x="0" y="6399000"/>
            <a:ext cx="12192000" cy="45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1190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xmlns="" id="{86409E55-BC35-47A1-8E1D-C84F1F8839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122" y="548862"/>
            <a:ext cx="5489575" cy="576027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944688-CD4C-42A4-912B-9CC26638C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000" y="548862"/>
            <a:ext cx="5188878" cy="10388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F013647-54DF-4DD1-9AF0-D3F96F826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10325" y="1898650"/>
            <a:ext cx="5189538" cy="441007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8B21DE2-9ECB-4665-9E2C-CBAAA3FFEAB7}"/>
              </a:ext>
            </a:extLst>
          </p:cNvPr>
          <p:cNvSpPr/>
          <p:nvPr userDrawn="1"/>
        </p:nvSpPr>
        <p:spPr>
          <a:xfrm>
            <a:off x="0" y="6399000"/>
            <a:ext cx="12192000" cy="45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110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33E598D-FE35-4AD2-85C8-760070BD09E5}"/>
              </a:ext>
            </a:extLst>
          </p:cNvPr>
          <p:cNvSpPr/>
          <p:nvPr userDrawn="1"/>
        </p:nvSpPr>
        <p:spPr>
          <a:xfrm>
            <a:off x="6110304" y="0"/>
            <a:ext cx="6081695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xmlns="" id="{86409E55-BC35-47A1-8E1D-C84F1F8839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5999" y="548863"/>
            <a:ext cx="4552169" cy="28801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F013647-54DF-4DD1-9AF0-D3F96F826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10325" y="1898650"/>
            <a:ext cx="5189538" cy="44100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1E5354C2-B4DE-450B-8855-78EE895CF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122" y="3699001"/>
            <a:ext cx="5226067" cy="765000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FB99D29D-3056-4958-A0C3-FB6C590DB2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2138" y="4733925"/>
            <a:ext cx="5226050" cy="184467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1576561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4459DED-C11A-4511-A847-493005395558}"/>
              </a:ext>
            </a:extLst>
          </p:cNvPr>
          <p:cNvSpPr/>
          <p:nvPr userDrawn="1"/>
        </p:nvSpPr>
        <p:spPr>
          <a:xfrm>
            <a:off x="0" y="0"/>
            <a:ext cx="12192000" cy="1825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B541E7-5B4D-43E5-8F59-EBDE70BC7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2081C85-17C3-4494-ADC5-41279F506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FDFDBC3-9040-454D-921A-8EFEBEB7EFA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noFill/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188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D23225-A6EB-4C9E-BE2E-B9D55EC99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9B195F4-6F69-45A4-A776-426F59E30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DD8BE2-7D6B-4A75-8335-D690B278F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8112EC0-B9D9-4A20-8B06-52909BCCC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94B120D-5D0E-4B47-AF11-603E420E9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62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hyperlink" Target="https://presentation-creation.ru/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B614CC-0DBF-4422-9735-A1F761FA8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F02BD0-B6F7-4FC4-BE38-C3F830845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067E77E-7D10-4DF2-B1C4-409B432947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84120-DDB0-4CD8-A5A7-9CEC2FF4DA8A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9B76696-11F7-4C3D-B4AD-F6CDDE2567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D6E1899-C8AF-4B4F-84CC-61C7835201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70D3B-ABAB-4F8D-9335-B3598A2CBFD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21"/>
            <a:extLst>
              <a:ext uri="{FF2B5EF4-FFF2-40B4-BE49-F238E27FC236}">
                <a16:creationId xmlns:a16="http://schemas.microsoft.com/office/drawing/2014/main" xmlns="" id="{C1F857D3-07AD-4545-9B12-410A92E911DF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3224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0" r:id="rId3"/>
    <p:sldLayoutId id="2147483661" r:id="rId4"/>
    <p:sldLayoutId id="2147483662" r:id="rId5"/>
    <p:sldLayoutId id="2147483664" r:id="rId6"/>
    <p:sldLayoutId id="2147483667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5" r:id="rId18"/>
    <p:sldLayoutId id="2147483666" r:id="rId19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8AB3532-04C3-482F-8BCE-8461B638FCC7}"/>
              </a:ext>
            </a:extLst>
          </p:cNvPr>
          <p:cNvSpPr/>
          <p:nvPr/>
        </p:nvSpPr>
        <p:spPr>
          <a:xfrm>
            <a:off x="0" y="9000"/>
            <a:ext cx="679054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entury Schoolbook" pitchFamily="18" charset="0"/>
              </a:rPr>
              <a:t>2-3  октября 2020</a:t>
            </a:r>
          </a:p>
          <a:p>
            <a:pPr algn="r"/>
            <a:r>
              <a:rPr lang="ru-RU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entury Schoolbook" pitchFamily="18" charset="0"/>
              </a:rPr>
              <a:t>г</a:t>
            </a:r>
            <a:r>
              <a:rPr lang="ru-RU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entury Schoolbook" pitchFamily="18" charset="0"/>
              </a:rPr>
              <a:t>.МОСКВА</a:t>
            </a:r>
            <a:endParaRPr lang="ru-RU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entury Schoolbook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D3FBA7F-EBC3-4FC4-AA25-E00F690EAC3C}"/>
              </a:ext>
            </a:extLst>
          </p:cNvPr>
          <p:cNvSpPr/>
          <p:nvPr/>
        </p:nvSpPr>
        <p:spPr>
          <a:xfrm>
            <a:off x="0" y="2123999"/>
            <a:ext cx="7221000" cy="30854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xmlns="" id="{3AA26D27-2381-4362-A21E-FADC2A833282}"/>
              </a:ext>
            </a:extLst>
          </p:cNvPr>
          <p:cNvSpPr/>
          <p:nvPr/>
        </p:nvSpPr>
        <p:spPr>
          <a:xfrm>
            <a:off x="6790544" y="2124000"/>
            <a:ext cx="430456" cy="314999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>
            <a:extLst>
              <a:ext uri="{FF2B5EF4-FFF2-40B4-BE49-F238E27FC236}">
                <a16:creationId xmlns:a16="http://schemas.microsoft.com/office/drawing/2014/main" xmlns="" id="{5D92CB75-01D8-467F-9C1D-90981489FE34}"/>
              </a:ext>
            </a:extLst>
          </p:cNvPr>
          <p:cNvSpPr/>
          <p:nvPr/>
        </p:nvSpPr>
        <p:spPr>
          <a:xfrm rot="5400000">
            <a:off x="6787267" y="4775725"/>
            <a:ext cx="430455" cy="437008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F04904A-D157-439B-8B08-BD5C78758908}"/>
              </a:ext>
            </a:extLst>
          </p:cNvPr>
          <p:cNvSpPr/>
          <p:nvPr/>
        </p:nvSpPr>
        <p:spPr>
          <a:xfrm>
            <a:off x="105329" y="2281499"/>
            <a:ext cx="65700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200150" algn="l"/>
              </a:tabLst>
            </a:pP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Психологические аспекты обучения </a:t>
            </a:r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школьников в </a:t>
            </a: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условиях введения обновленных ФГОС</a:t>
            </a:r>
            <a:endParaRPr lang="ru-RU" sz="40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21000" y="1179000"/>
            <a:ext cx="4752323" cy="436371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93172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ОБНОВЛЕННЫЕ ФГОС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1000" y="1825625"/>
            <a:ext cx="593280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Уникальность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учет индивидуальных возможностей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обучающегося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максимально полного обеспечения образовательных потребностей и интересов обучающихся в рамках единого образовательного пространства на территории Российской Федерации.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49000"/>
            <a:ext cx="5062650" cy="506265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66551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000" y="3343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основа ФГОС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6000" y="1764000"/>
            <a:ext cx="8857800" cy="435133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Идеи Выготского Л.С.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развивающего обучения Д.Б.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В.В.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Давыдова</a:t>
            </a:r>
          </a:p>
          <a:p>
            <a:pPr>
              <a:lnSpc>
                <a:spcPct val="20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деятельности Д.Б.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Эльконина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понятия “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сензитивность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Ю.Б.Гиппенрейтер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Г.М.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Цукерман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1" y="1494000"/>
            <a:ext cx="1312500" cy="157500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9" y="2786449"/>
            <a:ext cx="2274639" cy="147658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968" y="4059000"/>
            <a:ext cx="1125000" cy="140625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000" y="5184000"/>
            <a:ext cx="1255775" cy="1539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2513" y="5159487"/>
            <a:ext cx="1476729" cy="148322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0" y="-171000"/>
            <a:ext cx="2658352" cy="201728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11199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Психологическое сопровождение образовательного процесса в соответствии с требованиями ФГОС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74" y="1944000"/>
            <a:ext cx="66675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1000" y="1825625"/>
            <a:ext cx="571500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созданию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поддержанию благоприятных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психологических условий для гармоничного развития личности учащихся в процессе школьного обучения 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xmlns="" val="2697624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НОВОЕ ПОКОЛЕНИЕ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01000" y="1825625"/>
            <a:ext cx="6344999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Систематические  </a:t>
            </a:r>
          </a:p>
          <a:p>
            <a:pPr marL="0" indent="0" algn="ctr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в области психофизиологии детей,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среды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развития. 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001" y="1854000"/>
            <a:ext cx="5490000" cy="459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58125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поколения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6000" y="1825625"/>
            <a:ext cx="5347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Эгоцентристы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 поток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Быстрый  анализ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оригинальные решения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 задач одновременно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Сильнейший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мотиватор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–деньги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284" y="2079000"/>
            <a:ext cx="5540528" cy="35459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48809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постановки задач и мотивации: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Захватывающие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отсутствие рутины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и зачем они делают и как это влияет на конечный результат и цели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Z’тов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люди равны и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вышестоящим представителям власти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хотят относиться по-приятельски, уважать их как людей, а не как высшее звено иерархии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понимают нормированного рабочего дня.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устанавливать правила игры. Ставить жесткие сроки, но не контролировать сверх меры, объяснять зачем что-то надо сделать и как это повлияет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 забывать завоевывать уважение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Поколение Z не готово ждать и не умеет строить долгосрочных планов.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Клиповое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самое “некоммуникабельное” поколение, но при этом самое оптимистичное и свободное. 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6665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привлекать представителей поколения Z: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310" b="7526"/>
          <a:stretch/>
        </p:blipFill>
        <p:spPr bwMode="auto">
          <a:xfrm>
            <a:off x="7536000" y="2079000"/>
            <a:ext cx="4781250" cy="377707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7597800" cy="435133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воспринимают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с бумажных носителей.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97% есть смартфон, у 93% — ноутбук.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 поколение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Честность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прямолинейность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Хотят  работать в социально ответственных компаниях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общения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4527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873776C0-3917-4D9C-A313-D3CF4DC4A976}"/>
              </a:ext>
            </a:extLst>
          </p:cNvPr>
          <p:cNvSpPr/>
          <p:nvPr/>
        </p:nvSpPr>
        <p:spPr>
          <a:xfrm>
            <a:off x="0" y="0"/>
            <a:ext cx="12192000" cy="216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74C2D55-8CE7-4A71-95C1-C650A1A2D19A}"/>
              </a:ext>
            </a:extLst>
          </p:cNvPr>
          <p:cNvSpPr/>
          <p:nvPr/>
        </p:nvSpPr>
        <p:spPr>
          <a:xfrm>
            <a:off x="291000" y="2169000"/>
            <a:ext cx="10763325" cy="25853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ctr">
              <a:defRPr/>
            </a:pPr>
            <a:r>
              <a:rPr lang="ru-RU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>
              <a:defRPr/>
            </a:pPr>
            <a:r>
              <a:rPr lang="ru-RU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3846202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амопрезентаци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33473"/>
      </a:accent1>
      <a:accent2>
        <a:srgbClr val="034873"/>
      </a:accent2>
      <a:accent3>
        <a:srgbClr val="FBB812"/>
      </a:accent3>
      <a:accent4>
        <a:srgbClr val="F2B84B"/>
      </a:accent4>
      <a:accent5>
        <a:srgbClr val="F2F2F2"/>
      </a:accent5>
      <a:accent6>
        <a:srgbClr val="FFFFFF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4037</TotalTime>
  <Words>311</Words>
  <Application>Microsoft Office PowerPoint</Application>
  <PresentationFormat>Произвольный</PresentationFormat>
  <Paragraphs>46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ОБНОВЛЕННЫЕ ФГОС</vt:lpstr>
      <vt:lpstr>Теоретическая основа ФГОС</vt:lpstr>
      <vt:lpstr>Психологическое сопровождение образовательного процесса в соответствии с требованиями ФГОС </vt:lpstr>
      <vt:lpstr>НОВОЕ ПОКОЛЕНИЕ</vt:lpstr>
      <vt:lpstr>Особенности поколения Z</vt:lpstr>
      <vt:lpstr>Особенности постановки задач и мотивации:</vt:lpstr>
      <vt:lpstr>Как привлекать представителей поколения Z: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Малика</cp:lastModifiedBy>
  <cp:revision>166</cp:revision>
  <dcterms:created xsi:type="dcterms:W3CDTF">2020-07-24T16:52:01Z</dcterms:created>
  <dcterms:modified xsi:type="dcterms:W3CDTF">2022-02-23T08:28:09Z</dcterms:modified>
</cp:coreProperties>
</file>