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</p:sldMasterIdLst>
  <p:sldIdLst>
    <p:sldId id="256" r:id="rId3"/>
    <p:sldId id="257" r:id="rId4"/>
    <p:sldId id="264" r:id="rId5"/>
    <p:sldId id="267" r:id="rId6"/>
    <p:sldId id="261" r:id="rId7"/>
    <p:sldId id="268" r:id="rId8"/>
    <p:sldId id="269" r:id="rId9"/>
    <p:sldId id="270" r:id="rId10"/>
    <p:sldId id="271" r:id="rId11"/>
    <p:sldId id="272" r:id="rId12"/>
    <p:sldId id="273" r:id="rId13"/>
    <p:sldId id="262" r:id="rId14"/>
    <p:sldId id="275" r:id="rId15"/>
    <p:sldId id="276" r:id="rId16"/>
    <p:sldId id="277" r:id="rId17"/>
    <p:sldId id="278" r:id="rId18"/>
    <p:sldId id="280" r:id="rId19"/>
    <p:sldId id="263" r:id="rId20"/>
    <p:sldId id="279" r:id="rId21"/>
  </p:sldIdLst>
  <p:sldSz cx="12192000" cy="6858000"/>
  <p:notesSz cx="6888163" cy="96234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0000"/>
    <a:srgbClr val="F7AF00"/>
    <a:srgbClr val="FDE18D"/>
    <a:srgbClr val="FAF9F7"/>
    <a:srgbClr val="6C0301"/>
    <a:srgbClr val="F8D18C"/>
    <a:srgbClr val="F4841D"/>
    <a:srgbClr val="F18308"/>
    <a:srgbClr val="EC7510"/>
    <a:srgbClr val="D1C6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4" descr="http://yudina.ucoz.net/58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4635097"/>
            <a:ext cx="3374667" cy="150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390589"/>
            <a:ext cx="2585044" cy="29081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FBE3-1E55-427A-A623-5A0F1FDA0498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E258-76BB-4DBE-AB5C-E806CFBF3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435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FBE3-1E55-427A-A623-5A0F1FDA0498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E258-76BB-4DBE-AB5C-E806CFBF3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396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FBE3-1E55-427A-A623-5A0F1FDA0498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E258-76BB-4DBE-AB5C-E806CFBF3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354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FBE3-1E55-427A-A623-5A0F1FDA0498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E258-76BB-4DBE-AB5C-E806CFBF3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820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FBE3-1E55-427A-A623-5A0F1FDA0498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E258-76BB-4DBE-AB5C-E806CFBF3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313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211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373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157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632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354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473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5256438"/>
            <a:ext cx="1302256" cy="1465038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E258-76BB-4DBE-AB5C-E806CFBF36B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FBE3-1E55-427A-A623-5A0F1FDA0498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yudina.ucoz.net/58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0" y="5586834"/>
            <a:ext cx="2550494" cy="113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700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107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281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6887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6818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9506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832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64458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5776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3104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89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560" y="741270"/>
            <a:ext cx="7621345" cy="5310223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 userDrawn="1"/>
        </p:nvSpPr>
        <p:spPr>
          <a:xfrm>
            <a:off x="498705" y="268229"/>
            <a:ext cx="11194589" cy="615006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Скругленный прямоугольник 15"/>
          <p:cNvSpPr/>
          <p:nvPr userDrawn="1"/>
        </p:nvSpPr>
        <p:spPr>
          <a:xfrm>
            <a:off x="498707" y="260648"/>
            <a:ext cx="11194588" cy="615006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2052" name="Picture 4" descr="http://www.myclass.dp.ua/_ld/6/9412778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4" y="5102951"/>
            <a:ext cx="2289430" cy="161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FBE3-1E55-427A-A623-5A0F1FDA0498}" type="datetimeFigureOut">
              <a:rPr lang="ru-RU" smtClean="0"/>
              <a:t>20.04.2022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E258-76BB-4DBE-AB5C-E806CFBF36BE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0" name="Picture 8" descr="http://hdjpg.ru/img/picture/May/09/85dbb7e452a8d3ef63eb9c2ce3eae9a9/8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890" y="4082676"/>
            <a:ext cx="1571735" cy="2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3699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3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560" y="741270"/>
            <a:ext cx="7621345" cy="5310223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 userDrawn="1"/>
        </p:nvSpPr>
        <p:spPr>
          <a:xfrm>
            <a:off x="498705" y="268229"/>
            <a:ext cx="11194589" cy="615006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Скругленный прямоугольник 15"/>
          <p:cNvSpPr/>
          <p:nvPr userDrawn="1"/>
        </p:nvSpPr>
        <p:spPr>
          <a:xfrm>
            <a:off x="498707" y="260648"/>
            <a:ext cx="11194588" cy="615006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FBE3-1E55-427A-A623-5A0F1FDA0498}" type="datetimeFigureOut">
              <a:rPr lang="ru-RU" smtClean="0"/>
              <a:t>20.04.2022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E258-76BB-4DBE-AB5C-E806CFBF36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092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FBE3-1E55-427A-A623-5A0F1FDA0498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E258-76BB-4DBE-AB5C-E806CFBF3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6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FBE3-1E55-427A-A623-5A0F1FDA0498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E258-76BB-4DBE-AB5C-E806CFBF3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028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FBE3-1E55-427A-A623-5A0F1FDA0498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E258-76BB-4DBE-AB5C-E806CFBF3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18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FBE3-1E55-427A-A623-5A0F1FDA0498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E258-76BB-4DBE-AB5C-E806CFBF3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217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FBE3-1E55-427A-A623-5A0F1FDA0498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E258-76BB-4DBE-AB5C-E806CFBF3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608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498706" y="260647"/>
            <a:ext cx="11194589" cy="6150065"/>
          </a:xfrm>
          <a:prstGeom prst="roundRect">
            <a:avLst/>
          </a:prstGeom>
          <a:solidFill>
            <a:schemeClr val="accent2">
              <a:lumMod val="40000"/>
              <a:lumOff val="6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9" name="Скругленный прямоугольник 8"/>
          <p:cNvSpPr/>
          <p:nvPr userDrawn="1"/>
        </p:nvSpPr>
        <p:spPr>
          <a:xfrm>
            <a:off x="498707" y="260648"/>
            <a:ext cx="11194588" cy="615006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024" y="260646"/>
            <a:ext cx="8748684" cy="6095704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 userDrawn="1"/>
        </p:nvSpPr>
        <p:spPr>
          <a:xfrm>
            <a:off x="498705" y="260647"/>
            <a:ext cx="11194589" cy="615006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10972800" cy="1156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3FBE3-1E55-427A-A623-5A0F1FDA0498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7E258-76BB-4DBE-AB5C-E806CFBF36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208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3FBE3-1E55-427A-A623-5A0F1FDA0498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537E258-76BB-4DBE-AB5C-E806CFBF36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9441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7528" y="908720"/>
            <a:ext cx="6840760" cy="309634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новых ФГОС НОО и ООО</a:t>
            </a:r>
            <a:br>
              <a:rPr lang="ru-RU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707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A56F554D-BCC3-48BB-A7F1-2EDE66954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496" y="1600201"/>
            <a:ext cx="8640960" cy="3773015"/>
          </a:xfr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изучение родного и второго иностранного языка можно организовать, если для этого есть условия в школе. При этом также надо получить заявления родителей.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72F4049-03B5-4DDC-B4D4-9E7850397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Изменения во ФГОС ООО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427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D9A31C89-8A7E-446C-A150-1FCE1739E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601" y="1238026"/>
            <a:ext cx="10781991" cy="45259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Уменьшили максимум и минимум аудиторных часов. </a:t>
            </a:r>
          </a:p>
          <a:p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FA6BA07-D397-4672-B27F-78136D9A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Изменения во ФГОС ООО</a:t>
            </a: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876EC1B-8FDB-445F-AC97-41FC652CD2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170039"/>
              </p:ext>
            </p:extLst>
          </p:nvPr>
        </p:nvGraphicFramePr>
        <p:xfrm>
          <a:off x="838200" y="2420888"/>
          <a:ext cx="10515600" cy="2160240"/>
        </p:xfrm>
        <a:graphic>
          <a:graphicData uri="http://schemas.openxmlformats.org/drawingml/2006/table">
            <a:tbl>
              <a:tblPr firstRow="1" firstCol="1" bandRow="1"/>
              <a:tblGrid>
                <a:gridCol w="3505200">
                  <a:extLst>
                    <a:ext uri="{9D8B030D-6E8A-4147-A177-3AD203B41FA5}">
                      <a16:colId xmlns:a16="http://schemas.microsoft.com/office/drawing/2014/main" val="277286120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21469716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8326012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300"/>
                        </a:spcAft>
                      </a:pPr>
                      <a:r>
                        <a:rPr lang="ru-RU" sz="24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Границы аудиторной нагрузки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1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300"/>
                        </a:spcAft>
                      </a:pPr>
                      <a:r>
                        <a:rPr lang="ru-RU" sz="24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Старый ФГОС ООО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1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300"/>
                        </a:spcAft>
                      </a:pPr>
                      <a:r>
                        <a:rPr lang="ru-RU" sz="24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Новый ФГОС ООО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2419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  <a:spcAft>
                          <a:spcPts val="30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Минимум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  <a:spcAft>
                          <a:spcPts val="30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5267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  <a:spcAft>
                          <a:spcPts val="30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5058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779598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  <a:spcAft>
                          <a:spcPts val="30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Максимум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  <a:spcAft>
                          <a:spcPts val="30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6020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  <a:spcAft>
                          <a:spcPts val="3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5549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910469"/>
                  </a:ext>
                </a:extLst>
              </a:tr>
            </a:tbl>
          </a:graphicData>
        </a:graphic>
      </p:graphicFrame>
      <p:sp>
        <p:nvSpPr>
          <p:cNvPr id="5" name="Волна 4">
            <a:extLst>
              <a:ext uri="{FF2B5EF4-FFF2-40B4-BE49-F238E27FC236}">
                <a16:creationId xmlns:a16="http://schemas.microsoft.com/office/drawing/2014/main" id="{80DE99BF-49FE-46EF-B948-3B7F6352F6B7}"/>
              </a:ext>
            </a:extLst>
          </p:cNvPr>
          <p:cNvSpPr/>
          <p:nvPr/>
        </p:nvSpPr>
        <p:spPr>
          <a:xfrm>
            <a:off x="1631504" y="4900645"/>
            <a:ext cx="9361040" cy="914400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приказы Минпросвещения от 31.05.2021 № 286, № 287. </a:t>
            </a:r>
          </a:p>
        </p:txBody>
      </p:sp>
    </p:spTree>
    <p:extLst>
      <p:ext uri="{BB962C8B-B14F-4D97-AF65-F5344CB8AC3E}">
        <p14:creationId xmlns:p14="http://schemas.microsoft.com/office/powerpoint/2010/main" val="3868998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03512" y="980728"/>
            <a:ext cx="8784976" cy="4464496"/>
          </a:xfr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Изменена последовательность основных разделов: </a:t>
            </a:r>
            <a:r>
              <a:rPr lang="ru-RU" sz="2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«Требования к результатам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 основной образовательной программы начального общего образования» </a:t>
            </a:r>
            <a:r>
              <a:rPr lang="ru-RU" sz="2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является завершающим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Его </a:t>
            </a: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продолжением являются приложения, содержащие детализацию и конкретизацию требований к предметным результатам освоения всех учебных предметов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этом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сохраняется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формирования участниками образовательных отношений вариативной части учебного предмета (допускается как расширение и/или углубление учебного материала обязательной части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и построение вариативной части программы на основе выделения большего времени на освоение учебного материала обязательной части без его расширения или углубления). </a:t>
            </a:r>
            <a:r>
              <a:rPr lang="ru-RU" sz="20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предметным результатам сформулированы с учетом специфики каждого предмета.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является наиболее существенным изменением, вносимым в проект ФГОС.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260648"/>
            <a:ext cx="10972800" cy="504056"/>
          </a:xfrm>
        </p:spPr>
        <p:txBody>
          <a:bodyPr>
            <a:normAutofit fontScale="90000"/>
          </a:bodyPr>
          <a:lstStyle/>
          <a:p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Изменения во ФГОС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8290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BC1E0E32-2DBC-4914-A20C-D1A422D09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552" y="1425456"/>
            <a:ext cx="8352928" cy="4176464"/>
          </a:xfr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одних предметов </a:t>
            </a: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результаты распределены по частям образовательной программы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каждая из которых соответствует году изучения предмета в рамках основной образовательной программы. Предлагаемая последовательность требований к предметным результатам освоения учебного предмета определяется логикой изучения предмета. </a:t>
            </a: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также иная логика его изучения, а также перенос материала из одного года обучения в другой с учетом особенностей контингента обучающихся.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0EEC47D-2F28-4EA9-BA35-061E81E6F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Изменения во ФГОС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7048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75F2A800-065E-43E5-9EC4-E283F7F4E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552" y="1340768"/>
            <a:ext cx="8496944" cy="4464496"/>
          </a:xfr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 </a:t>
            </a:r>
            <a:r>
              <a:rPr lang="ru-RU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модульный принцип структурирования предметных результатов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позволяет обеспечить гибкость основной образовательной программы и реализовать индивидуальные образовательные траектории обучающихся (</a:t>
            </a:r>
            <a:r>
              <a:rPr lang="ru-RU" sz="28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тематических модулей по ряду предметов определяется условиями материально-технического обеспечения учебного процесса и особенностями контингента обучающихся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475B830-0824-4261-B27E-A25C3A6F1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Изменения во ФГОС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0760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FC385821-6E52-4A93-8BC4-F5081B9A5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504" y="836712"/>
            <a:ext cx="9217024" cy="5040560"/>
          </a:xfr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программы учебных предметов, учебных курсов (в том числе внеурочной деятельности), учебных модулей должны включать: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-содержание учебного предмета, учебного курса (в том числе внеурочной деятельности), учебного модуля;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-планируемые результаты освоения учебного предмета, учебного курса (в том числе внеурочной деятельности), учебного модуля;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тематическое планирование с указанием количества академических часов, отводимых на освоение каждой темы учебного предмета, учебного курса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том числе внеурочной деятельности), учебного модуля </a:t>
            </a:r>
            <a:r>
              <a:rPr lang="ru-RU" sz="16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возможность использования по этой теме электронных (цифровых) образовательных ресурсов, являющихся учебно-методическими материалами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(мультимедийные программы, электронные учебники и задачники, электронные библиотеки, виртуальные лаборатории, игровые программы, коллекции цифровых образовательных ресурсов), </a:t>
            </a:r>
            <a:r>
              <a:rPr lang="ru-RU" sz="16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используемыми для обучения и воспитания различных групп пользователей,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представленными в электронном (цифровом) виде и реализующими дидактические возможности ИКТ, содержание которых соответствует законодательству об образовании.</a:t>
            </a:r>
          </a:p>
          <a:p>
            <a:pPr marL="0" indent="0">
              <a:buNone/>
            </a:pPr>
            <a:r>
              <a:rPr lang="ru-RU" sz="1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программы учебных курсов внеурочной деятельности также должны содержать указание на форму проведения занятий.</a:t>
            </a:r>
          </a:p>
          <a:p>
            <a:pPr marL="0" indent="0">
              <a:buNone/>
            </a:pPr>
            <a:r>
              <a:rPr lang="ru-RU" sz="1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программы учебных предметов, учебных курсов (в том числе внеурочной деятельности), учебных модулей формируются с учетом рабочей программы воспитания.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35C9DE3-207B-4449-9FEB-810E5EE6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0648"/>
            <a:ext cx="10972800" cy="36004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Изменения во ФГОС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629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14909A55-61B6-437C-9B2D-69A242E5A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5600" y="1268761"/>
            <a:ext cx="7848872" cy="4320480"/>
          </a:xfr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Личностное развитие обучающихся включает:</a:t>
            </a:r>
          </a:p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Патриотическое, </a:t>
            </a:r>
          </a:p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гражданское, </a:t>
            </a:r>
          </a:p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духовно-нравственное, </a:t>
            </a:r>
          </a:p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эстетическое, </a:t>
            </a:r>
          </a:p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ценность научного познания;</a:t>
            </a:r>
          </a:p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воспитание, формирование культуры здоровья и эмоционального благополучия,</a:t>
            </a:r>
          </a:p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трудовое, </a:t>
            </a:r>
          </a:p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воспитание.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7EFA8F9-5D34-4BFF-B4F4-6EE696D45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Изменения во ФГОС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0192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B1FDE80A-7321-42E9-9752-60B585375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3592" y="1453165"/>
            <a:ext cx="7992888" cy="4208083"/>
          </a:xfr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 результаты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 основной образовательной программы основного общего образования:</a:t>
            </a:r>
          </a:p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познавательные УУД;</a:t>
            </a:r>
          </a:p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регулятивные УУД;</a:t>
            </a:r>
          </a:p>
          <a:p>
            <a:pPr>
              <a:buFontTx/>
              <a:buChar char="-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УУД;</a:t>
            </a:r>
          </a:p>
          <a:p>
            <a:pPr>
              <a:buFontTx/>
              <a:buChar char="-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участия в совместной деятельности; </a:t>
            </a:r>
          </a:p>
          <a:p>
            <a:pPr>
              <a:buFontTx/>
              <a:buChar char="-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работы с информацией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27ED576-C2B4-441F-BA54-48F226CA3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Изменения во ФГОС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0081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DABF15AA-AFB7-4A43-B2C6-AB6B012DB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528" y="1772816"/>
            <a:ext cx="8496944" cy="341297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с требования к предметным результатам освоения учебного предмета.</a:t>
            </a:r>
          </a:p>
          <a:p>
            <a:pPr marL="514350" indent="-514350">
              <a:buAutoNum type="arabicPeriod"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с примерными программами по учебному предмету.</a:t>
            </a:r>
          </a:p>
          <a:p>
            <a:pPr marL="514350" indent="-514350">
              <a:buAutoNum type="arabicPeriod"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Сравнить планируемые результаты, содержание и тематическое планирование  по предмету на каждый класс с сегодняшними РП по учебному предмету.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9183BBD-73BA-4122-AA43-E57A267E3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необходимо сделать ШМО?!</a:t>
            </a:r>
          </a:p>
        </p:txBody>
      </p:sp>
    </p:spTree>
    <p:extLst>
      <p:ext uri="{BB962C8B-B14F-4D97-AF65-F5344CB8AC3E}">
        <p14:creationId xmlns:p14="http://schemas.microsoft.com/office/powerpoint/2010/main" val="2121483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100BAF0E-0DB5-4BF4-90E9-75A53FA4A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584" y="1600201"/>
            <a:ext cx="8136904" cy="3556991"/>
          </a:xfrm>
        </p:spPr>
        <p:txBody>
          <a:bodyPr/>
          <a:lstStyle/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сетевой папке «21-22» папка      «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работа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«ФГОС НОО и ООО 2021 год».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этой папке будут ФГОС двух уровней образования, папки с примерными программами на уровень начального общего и уровень основного общего образования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76BAE2B-2215-438C-A951-0DF921ACC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найти материалы?</a:t>
            </a: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4E946E3F-AFE0-4752-A53C-E758460E345E}"/>
              </a:ext>
            </a:extLst>
          </p:cNvPr>
          <p:cNvSpPr/>
          <p:nvPr/>
        </p:nvSpPr>
        <p:spPr>
          <a:xfrm>
            <a:off x="7896200" y="1665994"/>
            <a:ext cx="504056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3AFFF485-6A70-456E-A869-C053AE2165CB}"/>
              </a:ext>
            </a:extLst>
          </p:cNvPr>
          <p:cNvSpPr/>
          <p:nvPr/>
        </p:nvSpPr>
        <p:spPr>
          <a:xfrm>
            <a:off x="6816080" y="2154351"/>
            <a:ext cx="720080" cy="288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647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16109" y="476672"/>
            <a:ext cx="4859811" cy="5760000"/>
          </a:xfrm>
          <a:prstGeom prst="rect">
            <a:avLst/>
          </a:prstGeom>
          <a:blipFill>
            <a:blip r:embed="rId2" cstate="print"/>
            <a:stretch>
              <a:fillRect l="-24307" t="-9191" r="-145763" b="-23084"/>
            </a:stretch>
          </a:blip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8088" y="764704"/>
            <a:ext cx="4587552" cy="802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669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250" b="1" i="0" u="none" strike="noStrike" kern="1200" cap="none" spc="21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ФГ</a:t>
            </a:r>
            <a:r>
              <a:rPr kumimoji="0" sz="5250" b="1" i="0" u="none" strike="noStrike" kern="1200" cap="none" spc="-74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5250" b="1" i="0" u="none" strike="noStrike" kern="1200" cap="none" spc="2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</a:t>
            </a:r>
            <a:r>
              <a:rPr kumimoji="0" sz="5250" b="1" i="0" u="none" strike="noStrike" kern="1200" cap="none" spc="55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5250" b="1" i="0" u="none" strike="noStrike" kern="1200" cap="none" spc="46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97737" y="2094185"/>
            <a:ext cx="5198892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33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1" u="none" strike="noStrike" kern="1200" cap="none" spc="28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Суть:</a:t>
            </a:r>
            <a:r>
              <a:rPr kumimoji="0" sz="26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sz="2600" b="1" i="1" u="none" strike="noStrike" kern="1200" cap="none" spc="-42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16.07.2021</a:t>
            </a:r>
            <a:r>
              <a:rPr kumimoji="0" sz="2600" b="1" i="1" u="none" strike="noStrike" kern="1200" cap="none" spc="4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sz="2600" b="1" i="1" u="none" strike="noStrike" kern="1200" cap="none" spc="38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вступил</a:t>
            </a:r>
            <a:r>
              <a:rPr kumimoji="0" sz="2600" b="1" i="1" u="none" strike="noStrike" kern="1200" cap="none" spc="-52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sz="26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в</a:t>
            </a:r>
            <a:r>
              <a:rPr kumimoji="0" sz="2600" b="1" i="1" u="none" strike="noStrike" kern="1200" cap="none" spc="4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sz="2600" b="1" i="1" u="none" strike="noStrike" kern="1200" cap="none" spc="36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силу</a:t>
            </a:r>
            <a:r>
              <a:rPr kumimoji="0" sz="2600" b="1" i="1" u="none" strike="noStrike" kern="1200" cap="none" spc="-14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sz="2600" b="1" i="1" u="none" strike="noStrike" kern="1200" cap="none" spc="13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е</a:t>
            </a:r>
            <a:r>
              <a:rPr kumimoji="0" lang="ru-RU" sz="2600" b="1" i="1" u="none" strike="noStrike" kern="1200" cap="none" spc="13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щ</a:t>
            </a:r>
            <a:r>
              <a:rPr kumimoji="0" sz="2600" b="1" i="1" u="none" strike="noStrike" kern="1200" cap="none" spc="13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е</a:t>
            </a:r>
            <a:r>
              <a:rPr kumimoji="0" lang="ru-RU" sz="2600" b="1" i="1" u="none" strike="noStrike" kern="1200" cap="none" spc="13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sz="2600" b="1" i="1" u="none" strike="noStrike" kern="1200" cap="none" spc="47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один</a:t>
            </a:r>
            <a:r>
              <a:rPr kumimoji="0" sz="26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sz="2600" b="1" i="1" u="none" strike="noStrike" kern="1200" cap="none" spc="229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ФГОС</a:t>
            </a:r>
            <a:r>
              <a:rPr kumimoji="0" sz="2600" b="1" i="1" u="none" strike="noStrike" kern="1200" cap="none" spc="-2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sz="2600" b="1" i="1" u="none" strike="noStrike" kern="1200" cap="none" spc="8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НОО.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31904" y="3645024"/>
            <a:ext cx="6624736" cy="2346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33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1" u="none" strike="noStrike" kern="1200" cap="none" spc="22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Задачи:</a:t>
            </a:r>
            <a:r>
              <a:rPr kumimoji="0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 с</a:t>
            </a:r>
            <a:r>
              <a:rPr kumimoji="0" sz="2800" b="1" i="1" u="none" strike="noStrike" kern="1200" cap="none" spc="12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2022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-20</a:t>
            </a:r>
            <a:r>
              <a:rPr kumimoji="0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23 </a:t>
            </a:r>
            <a:r>
              <a:rPr kumimoji="0" sz="2800" b="1" i="1" u="none" strike="noStrike" kern="1200" cap="none" spc="2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уч.</a:t>
            </a:r>
            <a:r>
              <a:rPr kumimoji="0" sz="2800" b="1" i="1" u="none" strike="noStrike" kern="1200" cap="none" spc="-17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sz="2800" b="1" i="1" u="none" strike="noStrike" kern="1200" cap="none" spc="-207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г.</a:t>
            </a:r>
            <a:r>
              <a:rPr kumimoji="0" sz="2800" b="1" i="1" u="none" strike="noStrike" kern="1200" cap="none" spc="214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sz="2800" b="1" i="1" u="none" strike="noStrike" kern="1200" cap="none" spc="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обучать</a:t>
            </a:r>
            <a:r>
              <a:rPr kumimoji="0" sz="2800" b="1" i="1" u="none" strike="noStrike" kern="1200" cap="none" spc="-2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sz="2800" b="1" i="1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по</a:t>
            </a:r>
          </a:p>
          <a:p>
            <a:pPr marL="0" marR="0" lvl="0" indent="0" algn="ctr" defTabSz="457200" rtl="0" eaLnBrk="1" fontAlgn="auto" latinLnBrk="0" hangingPunct="1">
              <a:lnSpc>
                <a:spcPts val="2925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1" u="none" strike="noStrike" kern="1200" cap="none" spc="4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новому</a:t>
            </a:r>
            <a:r>
              <a:rPr kumimoji="0" sz="2800" b="1" i="1" u="none" strike="noStrike" kern="1200" cap="none" spc="-19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sz="2800" b="1" i="1" u="none" strike="noStrike" kern="1200" cap="none" spc="229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ФГОС</a:t>
            </a:r>
            <a:r>
              <a:rPr kumimoji="0" sz="2800" b="1" i="1" u="none" strike="noStrike" kern="1200" cap="none" spc="-2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sz="2800" b="1" i="1" u="none" strike="noStrike" kern="1200" cap="none" spc="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учеников</a:t>
            </a:r>
            <a:r>
              <a:rPr kumimoji="0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sz="2800" b="1" i="1" u="none" strike="noStrike" kern="1200" cap="none" spc="-26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1-го</a:t>
            </a:r>
          </a:p>
          <a:p>
            <a:pPr marL="0" marR="0" lvl="0" indent="0" algn="ctr" defTabSz="457200" rtl="0" eaLnBrk="1" fontAlgn="auto" latinLnBrk="0" hangingPunct="1">
              <a:lnSpc>
                <a:spcPts val="29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1" u="none" strike="noStrike" kern="1200" cap="none" spc="14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класса,</a:t>
            </a:r>
            <a:r>
              <a:rPr kumimoji="0" sz="2800" b="1" i="1" u="none" strike="noStrike" kern="1200" cap="none" spc="-17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sz="2800" b="1" i="1" u="none" strike="noStrike" kern="1200" cap="none" spc="29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остальных</a:t>
            </a:r>
            <a:r>
              <a:rPr kumimoji="0" sz="2800" b="1" i="1" u="none" strike="noStrike" kern="1200" cap="none" spc="24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–</a:t>
            </a:r>
            <a:r>
              <a:rPr kumimoji="0" sz="2800" b="1" i="1" u="none" strike="noStrike" kern="1200" cap="none" spc="27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sz="2800" b="1" i="1" u="none" strike="noStrike" kern="1200" cap="none" spc="-15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по</a:t>
            </a:r>
            <a:r>
              <a:rPr kumimoji="0" lang="ru-RU" sz="2800" b="1" i="1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sz="2800" b="1" i="1" u="none" strike="noStrike" kern="1200" cap="none" spc="27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календарю</a:t>
            </a:r>
          </a:p>
          <a:p>
            <a:pPr marL="0" marR="0" lvl="0" indent="0" algn="ctr" defTabSz="457200" rtl="0" eaLnBrk="1" fontAlgn="auto" latinLnBrk="0" hangingPunct="1">
              <a:lnSpc>
                <a:spcPts val="29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1" u="none" strike="noStrike" kern="1200" cap="none" spc="42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ввода</a:t>
            </a:r>
            <a:r>
              <a:rPr kumimoji="0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sz="2800" b="1" i="1" u="none" strike="noStrike" kern="1200" cap="none" spc="12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или</a:t>
            </a:r>
            <a:r>
              <a:rPr kumimoji="0" sz="2800" b="1" i="1" u="none" strike="noStrike" kern="1200" cap="none" spc="37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с</a:t>
            </a:r>
            <a:r>
              <a:rPr kumimoji="0" sz="2800" b="1" i="1" u="none" strike="noStrike" kern="1200" cap="none" spc="12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sz="2800" b="1" i="1" u="none" strike="noStrike" kern="1200" cap="none" spc="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согласия</a:t>
            </a:r>
            <a:r>
              <a:rPr kumimoji="0" sz="2800" b="1" i="1" u="none" strike="noStrike" kern="1200" cap="none" spc="-14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sz="2800" b="1" i="1" u="none" strike="noStrike" kern="1200" cap="none" spc="24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родителей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623391" y="476672"/>
            <a:ext cx="5400000" cy="5940000"/>
          </a:xfrm>
          <a:prstGeom prst="rect">
            <a:avLst/>
          </a:prstGeom>
          <a:blipFill>
            <a:blip r:embed="rId2" cstate="print"/>
            <a:stretch>
              <a:fillRect l="-23722" t="-8738" r="-132814" b="-16977"/>
            </a:stretch>
          </a:blip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7000" y="250507"/>
            <a:ext cx="4170616" cy="802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669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250" b="1" i="0" u="none" strike="noStrike" kern="1200" cap="none" spc="21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ФГ</a:t>
            </a:r>
            <a:r>
              <a:rPr kumimoji="0" sz="5250" b="1" i="0" u="none" strike="noStrike" kern="1200" cap="none" spc="-74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5250" b="1" i="0" u="none" strike="noStrike" kern="1200" cap="none" spc="2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</a:t>
            </a:r>
            <a:r>
              <a:rPr kumimoji="0" sz="5250" b="1" i="0" u="none" strike="noStrike" kern="1200" cap="none" spc="55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5250" b="1" i="0" u="none" strike="noStrike" kern="1200" cap="none" spc="4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ООО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97737" y="1884827"/>
            <a:ext cx="5198892" cy="81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33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28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Суть: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600" b="1" i="0" u="none" strike="noStrike" kern="1200" cap="none" spc="-42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16.07.2021</a:t>
            </a:r>
            <a:r>
              <a:rPr kumimoji="0" sz="2600" b="1" i="0" u="none" strike="noStrike" kern="1200" cap="none" spc="4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600" b="1" i="0" u="none" strike="noStrike" kern="1200" cap="none" spc="38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вступил</a:t>
            </a:r>
            <a:r>
              <a:rPr kumimoji="0" sz="2600" b="1" i="0" u="none" strike="noStrike" kern="1200" cap="none" spc="-52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</a:t>
            </a:r>
            <a:r>
              <a:rPr kumimoji="0" sz="2600" b="1" i="0" u="none" strike="noStrike" kern="1200" cap="none" spc="4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600" b="1" i="0" u="none" strike="noStrike" kern="1200" cap="none" spc="36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силу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600" b="1" i="0" u="none" strike="noStrike" kern="1200" cap="none" spc="13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еще</a:t>
            </a:r>
            <a:r>
              <a:rPr kumimoji="0" lang="ru-RU" sz="2600" b="1" i="0" u="none" strike="noStrike" kern="1200" cap="none" spc="13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600" b="1" i="0" u="none" strike="noStrike" kern="1200" cap="none" spc="47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один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600" b="1" i="0" u="none" strike="noStrike" kern="1200" cap="none" spc="229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ФГОС</a:t>
            </a:r>
            <a:r>
              <a:rPr kumimoji="0" sz="2600" b="1" i="0" u="none" strike="noStrike" kern="1200" cap="none" spc="-2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600" b="1" i="0" u="none" strike="noStrike" kern="1200" cap="none" spc="65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ООО.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414511" y="3444046"/>
            <a:ext cx="5198892" cy="15517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33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1" u="none" strike="noStrike" kern="1200" cap="none" spc="22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Задачи:</a:t>
            </a:r>
            <a:r>
              <a:rPr kumimoji="0" sz="2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</a:t>
            </a:r>
            <a:r>
              <a:rPr kumimoji="0" sz="2600" b="1" i="1" u="none" strike="noStrike" kern="1200" cap="none" spc="12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2022/23 </a:t>
            </a:r>
            <a:r>
              <a:rPr kumimoji="0" sz="2600" b="1" i="1" u="none" strike="noStrike" kern="1200" cap="none" spc="2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уч.</a:t>
            </a:r>
            <a:r>
              <a:rPr kumimoji="0" sz="2600" b="1" i="1" u="none" strike="noStrike" kern="1200" cap="none" spc="-17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600" b="1" i="1" u="none" strike="noStrike" kern="1200" cap="none" spc="-207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г.</a:t>
            </a:r>
            <a:r>
              <a:rPr kumimoji="0" sz="2600" b="1" i="1" u="none" strike="noStrike" kern="1200" cap="none" spc="214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600" b="1" i="1" u="none" strike="noStrike" kern="1200" cap="none" spc="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обучать</a:t>
            </a:r>
            <a:r>
              <a:rPr kumimoji="0" sz="2600" b="1" i="1" u="none" strike="noStrike" kern="1200" cap="none" spc="-2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600" b="1" i="1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</a:t>
            </a:r>
          </a:p>
          <a:p>
            <a:pPr marL="0" marR="0" lvl="0" indent="0" algn="l" defTabSz="457200" rtl="0" eaLnBrk="1" fontAlgn="auto" latinLnBrk="0" hangingPunct="1">
              <a:lnSpc>
                <a:spcPts val="2925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1" u="none" strike="noStrike" kern="1200" cap="none" spc="4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новому</a:t>
            </a:r>
            <a:r>
              <a:rPr kumimoji="0" sz="2600" b="1" i="1" u="none" strike="noStrike" kern="1200" cap="none" spc="-19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600" b="1" i="1" u="none" strike="noStrike" kern="1200" cap="none" spc="229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ФГОС</a:t>
            </a:r>
            <a:r>
              <a:rPr kumimoji="0" sz="2600" b="1" i="1" u="none" strike="noStrike" kern="1200" cap="none" spc="-2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600" b="1" i="1" u="none" strike="noStrike" kern="1200" cap="none" spc="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учеников</a:t>
            </a:r>
            <a:r>
              <a:rPr kumimoji="0" sz="2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600" b="1" i="1" u="none" strike="noStrike" kern="1200" cap="none" spc="-26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5-го</a:t>
            </a:r>
          </a:p>
          <a:p>
            <a:pPr marL="0" marR="0" lvl="0" indent="0" algn="l" defTabSz="457200" rtl="0" eaLnBrk="1" fontAlgn="auto" latinLnBrk="0" hangingPunct="1">
              <a:lnSpc>
                <a:spcPts val="29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1" u="none" strike="noStrike" kern="1200" cap="none" spc="14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класса,</a:t>
            </a:r>
            <a:r>
              <a:rPr kumimoji="0" sz="2600" b="1" i="1" u="none" strike="noStrike" kern="1200" cap="none" spc="-17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600" b="1" i="1" u="none" strike="noStrike" kern="1200" cap="none" spc="29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остальных</a:t>
            </a:r>
            <a:r>
              <a:rPr kumimoji="0" sz="2600" b="1" i="1" u="none" strike="noStrike" kern="1200" cap="none" spc="24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</a:t>
            </a:r>
            <a:r>
              <a:rPr kumimoji="0" sz="2600" b="1" i="1" u="none" strike="noStrike" kern="1200" cap="none" spc="27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600" b="1" i="1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</a:t>
            </a:r>
            <a:r>
              <a:rPr kumimoji="0" sz="2600" b="1" i="1" u="none" strike="noStrike" kern="1200" cap="none" spc="67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600" b="1" i="1" u="none" strike="noStrike" kern="1200" cap="none" spc="27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календарю</a:t>
            </a:r>
          </a:p>
          <a:p>
            <a:pPr marL="0" marR="0" lvl="0" indent="0" algn="l" defTabSz="457200" rtl="0" eaLnBrk="1" fontAlgn="auto" latinLnBrk="0" hangingPunct="1">
              <a:lnSpc>
                <a:spcPts val="29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1" u="none" strike="noStrike" kern="1200" cap="none" spc="42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ввода</a:t>
            </a:r>
            <a:r>
              <a:rPr kumimoji="0" sz="2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600" b="1" i="1" u="none" strike="noStrike" kern="1200" cap="none" spc="12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или</a:t>
            </a:r>
            <a:r>
              <a:rPr kumimoji="0" sz="2600" b="1" i="1" u="none" strike="noStrike" kern="1200" cap="none" spc="37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</a:t>
            </a:r>
            <a:r>
              <a:rPr kumimoji="0" sz="2600" b="1" i="1" u="none" strike="noStrike" kern="1200" cap="none" spc="12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600" b="1" i="1" u="none" strike="noStrike" kern="1200" cap="none" spc="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согласия</a:t>
            </a:r>
            <a:r>
              <a:rPr kumimoji="0" sz="2600" b="1" i="1" u="none" strike="noStrike" kern="1200" cap="none" spc="-14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600" b="1" i="1" u="none" strike="noStrike" kern="1200" cap="none" spc="24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родителей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23603F-78EE-4CC7-BF55-E8C0B3943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836712"/>
            <a:ext cx="9289032" cy="1320800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изменения законодательства влияют на работу педагога в 2021/22 учебном году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F7B472-AA6A-4DC6-94D3-3ECF4CF0F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07568" y="2492896"/>
            <a:ext cx="9577064" cy="3600400"/>
          </a:xfr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НОО И ООО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предстоящем учебном году вам предстоит участвовать в разработке дополнительных ООП НОО и ООО по требованиям ФГОС.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Обучать по ним будете с 2022/23 учебного года учеников 1-х и 5-х классов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остальных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учеников продолжите учить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старым ФГОС или с согласия родителей учеников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зачисленных до 16.07.2021 года, –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новым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107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новых ФГОС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B056C792-9F3F-4B12-AE1D-025DE195C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512" y="1700808"/>
            <a:ext cx="8582744" cy="3384376"/>
          </a:xfr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новых ФГОС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подробнее описывают результаты освоения программы.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конкретизировали предметные результаты, в том числе по каждому модулю ОРКСЭ. </a:t>
            </a:r>
            <a:r>
              <a:rPr lang="ru-RU" sz="28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ООО установили требования к предметным результатам при углубленном изучении некоторых дисциплин. </a:t>
            </a:r>
          </a:p>
        </p:txBody>
      </p:sp>
    </p:spTree>
    <p:extLst>
      <p:ext uri="{BB962C8B-B14F-4D97-AF65-F5344CB8AC3E}">
        <p14:creationId xmlns:p14="http://schemas.microsoft.com/office/powerpoint/2010/main" val="2530521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9A48C4AF-8D2D-42E8-8DE5-7E89685EA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20" y="1484784"/>
            <a:ext cx="8784976" cy="3960439"/>
          </a:xfr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пояснительной записке стали едиными. Теперь </a:t>
            </a:r>
            <a:r>
              <a:rPr lang="ru-RU" sz="2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НОО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ней </a:t>
            </a:r>
            <a:r>
              <a:rPr lang="ru-RU" sz="2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надо указывать состав участников образовательных отношений и общие подходы к организации внеурочной деятельности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 </a:t>
            </a:r>
            <a:r>
              <a:rPr lang="ru-RU" sz="2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ООО придется добавить общую характеристику программы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2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разрешили уменьшить срок освоения программы, если вводите ускоренное обучение по индивидуальному учебному плану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 </a:t>
            </a:r>
            <a:r>
              <a:rPr lang="ru-RU" sz="2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структуре рабочих программам по предметам и внеурочной деятельности стали одинаковыми. </a:t>
            </a:r>
          </a:p>
          <a:p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D428B22-C341-42DB-9D7D-E25E57265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0648"/>
            <a:ext cx="10972800" cy="792088"/>
          </a:xfrm>
        </p:spPr>
        <p:txBody>
          <a:bodyPr/>
          <a:lstStyle/>
          <a:p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Особенности новых ФГОС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8558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BB38800C-A054-425A-BD8F-BA9B220F2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8761"/>
            <a:ext cx="10972800" cy="4857404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Скорректировали объем часов аудиторной нагрузки: увеличили минимальный порог и уменьшили верхнюю границу. Уменьшили и объем внеурочной деятельности. Теперь вместо 1350 можно запланировать до 1320 часов за четыре года. </a:t>
            </a:r>
          </a:p>
          <a:p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87E9354-783D-4728-A4C6-A41A3573D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0648"/>
            <a:ext cx="10972800" cy="864096"/>
          </a:xfrm>
        </p:spPr>
        <p:txBody>
          <a:bodyPr/>
          <a:lstStyle/>
          <a:p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Изменения во ФГОС НОО</a:t>
            </a:r>
            <a:endParaRPr lang="ru-RU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656A0248-A634-4E96-978A-A773C1A44C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115692"/>
              </p:ext>
            </p:extLst>
          </p:nvPr>
        </p:nvGraphicFramePr>
        <p:xfrm>
          <a:off x="1847528" y="3933056"/>
          <a:ext cx="8496944" cy="1905078"/>
        </p:xfrm>
        <a:graphic>
          <a:graphicData uri="http://schemas.openxmlformats.org/drawingml/2006/table">
            <a:tbl>
              <a:tblPr firstRow="1" firstCol="1" bandRow="1"/>
              <a:tblGrid>
                <a:gridCol w="3258348">
                  <a:extLst>
                    <a:ext uri="{9D8B030D-6E8A-4147-A177-3AD203B41FA5}">
                      <a16:colId xmlns:a16="http://schemas.microsoft.com/office/drawing/2014/main" val="3454003560"/>
                    </a:ext>
                  </a:extLst>
                </a:gridCol>
                <a:gridCol w="2406281">
                  <a:extLst>
                    <a:ext uri="{9D8B030D-6E8A-4147-A177-3AD203B41FA5}">
                      <a16:colId xmlns:a16="http://schemas.microsoft.com/office/drawing/2014/main" val="3565150867"/>
                    </a:ext>
                  </a:extLst>
                </a:gridCol>
                <a:gridCol w="2832315">
                  <a:extLst>
                    <a:ext uri="{9D8B030D-6E8A-4147-A177-3AD203B41FA5}">
                      <a16:colId xmlns:a16="http://schemas.microsoft.com/office/drawing/2014/main" val="1554654859"/>
                    </a:ext>
                  </a:extLst>
                </a:gridCol>
              </a:tblGrid>
              <a:tr h="884692"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300"/>
                        </a:spcAft>
                      </a:pPr>
                      <a:r>
                        <a:rPr lang="ru-RU" sz="2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Границы аудиторной нагрузки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1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300"/>
                        </a:spcAft>
                      </a:pPr>
                      <a:r>
                        <a:rPr lang="ru-RU" sz="2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Старый ФГОС НОО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1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300"/>
                        </a:spcAft>
                      </a:pPr>
                      <a:r>
                        <a:rPr lang="ru-RU" sz="20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Новый ФГОС НОО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576336"/>
                  </a:ext>
                </a:extLst>
              </a:tr>
              <a:tr h="510193"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  <a:spcAft>
                          <a:spcPts val="3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Минимум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  <a:spcAft>
                          <a:spcPts val="3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2904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  <a:spcAft>
                          <a:spcPts val="3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2954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1058450"/>
                  </a:ext>
                </a:extLst>
              </a:tr>
              <a:tr h="510193"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  <a:spcAft>
                          <a:spcPts val="30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Максимум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  <a:spcAft>
                          <a:spcPts val="3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3345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  <a:spcAft>
                          <a:spcPts val="30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3190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5956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637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FCBEF2C3-E3FF-4556-9AD2-48D633A4D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20" y="1417639"/>
            <a:ext cx="9253028" cy="4387626"/>
          </a:xfr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Закрепили, что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адаптированные программы на уровне ООО надо разрабатывать на основе нового ФГОС ООО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этого в него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включили вариации предметов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глухих и слабослышащих можно не включать в программу музыку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этом </a:t>
            </a:r>
            <a:r>
              <a:rPr lang="ru-RU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всех детей с ОВЗ вместо физкультуры необходимо внести адаптивную физкультуру.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школа увеличивает срок освоения адаптированной программы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шести лет, то объем аудиторных часов не может превышать 6018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0F49329-8763-4724-B97D-B3036F2CD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во ФГОС ООО </a:t>
            </a:r>
          </a:p>
        </p:txBody>
      </p:sp>
    </p:spTree>
    <p:extLst>
      <p:ext uri="{BB962C8B-B14F-4D97-AF65-F5344CB8AC3E}">
        <p14:creationId xmlns:p14="http://schemas.microsoft.com/office/powerpoint/2010/main" val="2626016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777FBCF4-F5AD-4300-A9FF-0FF59574B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528" y="1124744"/>
            <a:ext cx="8928992" cy="4608512"/>
          </a:xfr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Скорректировали набор предметов в предметных областях, чтобы не было сложностей при выставлении итоговых отметок в аттестат. Так, в области «Математика и информатика» остались только математика и информатика. А в рамках математики надо предусмотреть учебные курсы «Алгебра», «Геометрия», «Вероятность и статистика». «История России» и «Всеобщая история» также стали учебными курсами в рамках предмета «История». А предметная область ОДНКНР должна включать учебные курсы или модули, перечень которых школа определяет самостоятельно. Родители выбирают из этого перечня – по аналогии с ОРКСЭ.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1DEA98D-77FA-47FD-A8A2-334654BAA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0648"/>
            <a:ext cx="10972800" cy="648072"/>
          </a:xfrm>
        </p:spPr>
        <p:txBody>
          <a:bodyPr>
            <a:normAutofit fontScale="90000"/>
          </a:bodyPr>
          <a:lstStyle/>
          <a:p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Изменения во ФГОС ООО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74338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1678</TotalTime>
  <Words>1126</Words>
  <Application>Microsoft Office PowerPoint</Application>
  <PresentationFormat>Широкоэкранный</PresentationFormat>
  <Paragraphs>88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Bookman Old Style</vt:lpstr>
      <vt:lpstr>Calibri</vt:lpstr>
      <vt:lpstr>Century Gothic</vt:lpstr>
      <vt:lpstr>Times New Roman</vt:lpstr>
      <vt:lpstr>Trebuchet MS</vt:lpstr>
      <vt:lpstr>Wingdings 3</vt:lpstr>
      <vt:lpstr>Тема Office</vt:lpstr>
      <vt:lpstr>Легкий дым</vt:lpstr>
      <vt:lpstr> Особенности новых ФГОС НОО и ООО </vt:lpstr>
      <vt:lpstr>Презентация PowerPoint</vt:lpstr>
      <vt:lpstr>Презентация PowerPoint</vt:lpstr>
      <vt:lpstr>Какие изменения законодательства влияют на работу педагога в 2021/22 учебном году</vt:lpstr>
      <vt:lpstr>Особенности новых ФГОС</vt:lpstr>
      <vt:lpstr>Особенности новых ФГОС</vt:lpstr>
      <vt:lpstr>Изменения во ФГОС НОО</vt:lpstr>
      <vt:lpstr>Изменения во ФГОС ООО </vt:lpstr>
      <vt:lpstr>Изменения во ФГОС ООО</vt:lpstr>
      <vt:lpstr>Изменения во ФГОС ООО</vt:lpstr>
      <vt:lpstr>Изменения во ФГОС ООО</vt:lpstr>
      <vt:lpstr>Изменения во ФГОС</vt:lpstr>
      <vt:lpstr>Изменения во ФГОС</vt:lpstr>
      <vt:lpstr>Изменения во ФГОС</vt:lpstr>
      <vt:lpstr>Изменения во ФГОС</vt:lpstr>
      <vt:lpstr>Изменения во ФГОС</vt:lpstr>
      <vt:lpstr>Изменения во ФГОС</vt:lpstr>
      <vt:lpstr>Что необходимо сделать ШМО?!</vt:lpstr>
      <vt:lpstr>Где найти материалы?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Vikusik46</dc:creator>
  <cp:keywords>школа</cp:keywords>
  <cp:lastModifiedBy>Пользователь</cp:lastModifiedBy>
  <cp:revision>123</cp:revision>
  <cp:lastPrinted>2022-04-20T08:14:39Z</cp:lastPrinted>
  <dcterms:created xsi:type="dcterms:W3CDTF">2015-10-22T11:50:25Z</dcterms:created>
  <dcterms:modified xsi:type="dcterms:W3CDTF">2022-04-20T08:18:04Z</dcterms:modified>
</cp:coreProperties>
</file>