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69" r:id="rId3"/>
    <p:sldId id="270" r:id="rId4"/>
    <p:sldId id="289" r:id="rId5"/>
    <p:sldId id="273" r:id="rId6"/>
    <p:sldId id="290" r:id="rId7"/>
    <p:sldId id="291" r:id="rId8"/>
    <p:sldId id="292" r:id="rId9"/>
    <p:sldId id="293" r:id="rId10"/>
    <p:sldId id="278" r:id="rId11"/>
    <p:sldId id="294" r:id="rId12"/>
    <p:sldId id="280" r:id="rId13"/>
    <p:sldId id="281" r:id="rId14"/>
    <p:sldId id="282" r:id="rId15"/>
    <p:sldId id="283" r:id="rId16"/>
    <p:sldId id="284" r:id="rId17"/>
    <p:sldId id="285" r:id="rId18"/>
    <p:sldId id="295" r:id="rId19"/>
    <p:sldId id="287" r:id="rId20"/>
    <p:sldId id="288" r:id="rId21"/>
    <p:sldId id="29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473"/>
    <a:srgbClr val="FBB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haytaev%20PC\YandexDisk\&#1060;&#1091;&#1085;&#1082;&#1094;&#1080;&#1086;&#1085;&#1072;&#1083;&#1100;&#1085;&#1072;&#1103;%20&#1075;&#1088;&#1072;&#1084;&#1086;&#1090;&#1085;&#1086;&#1089;&#1090;&#1100;\&#1060;&#1043;%20&#1082;&#1083;&#1072;&#1089;&#1090;&#1077;&#1088;&#1085;&#1099;&#1081;%20&#1072;&#1085;&#1072;&#1083;&#1080;&#107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Общие результаты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ECA4-429B-9604-83FD2492609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ECA4-429B-9604-83FD2492609C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ECA4-429B-9604-83FD2492609C}"/>
              </c:ext>
            </c:extLst>
          </c:dPt>
          <c:dLbls>
            <c:dLbl>
              <c:idx val="0"/>
              <c:layout/>
              <c:numFmt formatCode="0.00%" sourceLinked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CA4-429B-9604-83FD2492609C}"/>
                </c:ext>
              </c:extLst>
            </c:dLbl>
            <c:dLbl>
              <c:idx val="1"/>
              <c:layout/>
              <c:numFmt formatCode="0.00%" sourceLinked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CA4-429B-9604-83FD2492609C}"/>
                </c:ext>
              </c:extLst>
            </c:dLbl>
            <c:dLbl>
              <c:idx val="2"/>
              <c:layout/>
              <c:numFmt formatCode="0.00%" sourceLinked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CA4-429B-9604-83FD2492609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Недостаточный уровень</c:v>
                </c:pt>
                <c:pt idx="1">
                  <c:v>Базовый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0.47328912798698902</c:v>
                </c:pt>
                <c:pt idx="1">
                  <c:v>0.42987614162392124</c:v>
                </c:pt>
                <c:pt idx="2">
                  <c:v>9.6834730389090698E-2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A4-429B-9604-83FD24926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Общие результаты 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2284-4195-BAFF-FF3ACFB00B2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2284-4195-BAFF-FF3ACFB00B2F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2284-4195-BAFF-FF3ACFB00B2F}"/>
              </c:ext>
            </c:extLst>
          </c:dPt>
          <c:dLbls>
            <c:dLbl>
              <c:idx val="0"/>
              <c:layout/>
              <c:numFmt formatCode="0.00%" sourceLinked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284-4195-BAFF-FF3ACFB00B2F}"/>
                </c:ext>
              </c:extLst>
            </c:dLbl>
            <c:dLbl>
              <c:idx val="1"/>
              <c:layout/>
              <c:numFmt formatCode="0.00%" sourceLinked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284-4195-BAFF-FF3ACFB00B2F}"/>
                </c:ext>
              </c:extLst>
            </c:dLbl>
            <c:dLbl>
              <c:idx val="2"/>
              <c:layout>
                <c:manualLayout>
                  <c:x val="-4.1535221993883834E-2"/>
                  <c:y val="1.0677311169437159E-3"/>
                </c:manualLayout>
              </c:layout>
              <c:numFmt formatCode="0.00%" sourceLinked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284-4195-BAFF-FF3ACFB00B2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Недостаточный уровень</c:v>
                </c:pt>
                <c:pt idx="1">
                  <c:v>Базовый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0.42898508759229825</c:v>
                </c:pt>
                <c:pt idx="1">
                  <c:v>0.50528449399160269</c:v>
                </c:pt>
                <c:pt idx="2">
                  <c:v>6.5730418416099598E-2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84-4195-BAFF-FF3ACFB00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'Уровни сформированности ФГ'!$B$2</c:f>
              <c:strCache>
                <c:ptCount val="1"/>
                <c:pt idx="0">
                  <c:v>Общие результаты 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94-489A-9186-CB283A42BC9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94-489A-9186-CB283A42BC9D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94-489A-9186-CB283A42BC9D}"/>
              </c:ext>
            </c:extLst>
          </c:dPt>
          <c:dLbls>
            <c:dLbl>
              <c:idx val="0"/>
              <c:layout>
                <c:manualLayout>
                  <c:x val="1.4236558231829606E-3"/>
                  <c:y val="-1.9393773694954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694-489A-9186-CB283A42BC9D}"/>
                </c:ext>
              </c:extLst>
            </c:dLbl>
            <c:dLbl>
              <c:idx val="1"/>
              <c:layout>
                <c:manualLayout>
                  <c:x val="-4.4087395241814646E-2"/>
                  <c:y val="-3.9243584135316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694-489A-9186-CB283A42BC9D}"/>
                </c:ext>
              </c:extLst>
            </c:dLbl>
            <c:dLbl>
              <c:idx val="2"/>
              <c:layout>
                <c:manualLayout>
                  <c:x val="-1.4657068670705703E-2"/>
                  <c:y val="-6.280985710119572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694-489A-9186-CB283A42BC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'Уровни сформированности ФГ'!$A$3:$A$5</c:f>
              <c:strCache>
                <c:ptCount val="3"/>
                <c:pt idx="0">
                  <c:v>Недостаточный уровень</c:v>
                </c:pt>
                <c:pt idx="1">
                  <c:v>Базовый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'Уровни сформированности ФГ'!$B$3:$B$5</c:f>
              <c:numCache>
                <c:formatCode>0.00%</c:formatCode>
                <c:ptCount val="3"/>
                <c:pt idx="0">
                  <c:v>0.37700163913756163</c:v>
                </c:pt>
                <c:pt idx="1">
                  <c:v>0.38065817677468194</c:v>
                </c:pt>
                <c:pt idx="2">
                  <c:v>0.24234018408775698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94-489A-9186-CB283A42B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специалистов, имеющих образование по профилю "Педагогика"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7"/>
                <c:pt idx="0">
                  <c:v>Аргун</c:v>
                </c:pt>
                <c:pt idx="1">
                  <c:v>Ачхой-Мартановский</c:v>
                </c:pt>
                <c:pt idx="2">
                  <c:v>Веденский</c:v>
                </c:pt>
                <c:pt idx="3">
                  <c:v>Грозненский</c:v>
                </c:pt>
                <c:pt idx="4">
                  <c:v>Грозный</c:v>
                </c:pt>
                <c:pt idx="5">
                  <c:v>Гудермесский</c:v>
                </c:pt>
                <c:pt idx="6">
                  <c:v>Итум-Калинский</c:v>
                </c:pt>
                <c:pt idx="7">
                  <c:v>Курчалоевский</c:v>
                </c:pt>
                <c:pt idx="8">
                  <c:v>Надтеречный</c:v>
                </c:pt>
                <c:pt idx="9">
                  <c:v>Наурский</c:v>
                </c:pt>
                <c:pt idx="10">
                  <c:v>Ножай-Юртовский</c:v>
                </c:pt>
                <c:pt idx="11">
                  <c:v>Серноводский</c:v>
                </c:pt>
                <c:pt idx="12">
                  <c:v>Урус-Мартановский</c:v>
                </c:pt>
                <c:pt idx="13">
                  <c:v>Шалинский</c:v>
                </c:pt>
                <c:pt idx="14">
                  <c:v>Шаройский</c:v>
                </c:pt>
                <c:pt idx="15">
                  <c:v>Шатойский</c:v>
                </c:pt>
                <c:pt idx="16">
                  <c:v>Шелковской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8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15</c:v>
                </c:pt>
                <c:pt idx="5">
                  <c:v>11</c:v>
                </c:pt>
                <c:pt idx="6">
                  <c:v>3</c:v>
                </c:pt>
                <c:pt idx="7">
                  <c:v>11</c:v>
                </c:pt>
                <c:pt idx="8">
                  <c:v>4</c:v>
                </c:pt>
                <c:pt idx="9">
                  <c:v>5</c:v>
                </c:pt>
                <c:pt idx="10">
                  <c:v>7</c:v>
                </c:pt>
                <c:pt idx="11">
                  <c:v>5</c:v>
                </c:pt>
                <c:pt idx="12">
                  <c:v>12</c:v>
                </c:pt>
                <c:pt idx="13">
                  <c:v>2</c:v>
                </c:pt>
                <c:pt idx="14">
                  <c:v>1</c:v>
                </c:pt>
                <c:pt idx="15">
                  <c:v>4</c:v>
                </c:pt>
                <c:pt idx="1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C-415A-A510-E103A3ACD8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7"/>
                <c:pt idx="0">
                  <c:v>Аргун</c:v>
                </c:pt>
                <c:pt idx="1">
                  <c:v>Ачхой-Мартановский</c:v>
                </c:pt>
                <c:pt idx="2">
                  <c:v>Веденский</c:v>
                </c:pt>
                <c:pt idx="3">
                  <c:v>Грозненский</c:v>
                </c:pt>
                <c:pt idx="4">
                  <c:v>Грозный</c:v>
                </c:pt>
                <c:pt idx="5">
                  <c:v>Гудермесский</c:v>
                </c:pt>
                <c:pt idx="6">
                  <c:v>Итум-Калинский</c:v>
                </c:pt>
                <c:pt idx="7">
                  <c:v>Курчалоевский</c:v>
                </c:pt>
                <c:pt idx="8">
                  <c:v>Надтеречный</c:v>
                </c:pt>
                <c:pt idx="9">
                  <c:v>Наурский</c:v>
                </c:pt>
                <c:pt idx="10">
                  <c:v>Ножай-Юртовский</c:v>
                </c:pt>
                <c:pt idx="11">
                  <c:v>Серноводский</c:v>
                </c:pt>
                <c:pt idx="12">
                  <c:v>Урус-Мартановский</c:v>
                </c:pt>
                <c:pt idx="13">
                  <c:v>Шалинский</c:v>
                </c:pt>
                <c:pt idx="14">
                  <c:v>Шаройский</c:v>
                </c:pt>
                <c:pt idx="15">
                  <c:v>Шатойский</c:v>
                </c:pt>
                <c:pt idx="16">
                  <c:v>Шелковской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4</c:v>
                </c:pt>
                <c:pt idx="8">
                  <c:v>7</c:v>
                </c:pt>
                <c:pt idx="9">
                  <c:v>3</c:v>
                </c:pt>
                <c:pt idx="10">
                  <c:v>3</c:v>
                </c:pt>
                <c:pt idx="11">
                  <c:v>0</c:v>
                </c:pt>
                <c:pt idx="12">
                  <c:v>0</c:v>
                </c:pt>
                <c:pt idx="13">
                  <c:v>7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3C-415A-A510-E103A3ACD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415488"/>
        <c:axId val="112613632"/>
      </c:barChart>
      <c:catAx>
        <c:axId val="112415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613632"/>
        <c:crosses val="autoZero"/>
        <c:auto val="1"/>
        <c:lblAlgn val="ctr"/>
        <c:lblOffset val="100"/>
        <c:noMultiLvlLbl val="0"/>
      </c:catAx>
      <c:valAx>
        <c:axId val="11261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41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590E2-E2C2-4FBB-B6FB-D62BD647140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0D40117-39AD-4E79-BD2F-8C96324058F2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FBB8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Дифференциации</a:t>
          </a:r>
          <a:endParaRPr lang="ru-RU" sz="3200" dirty="0">
            <a:solidFill>
              <a:srgbClr val="FBB81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DE6AF-F432-4C4E-9FD7-75DEC3F3051D}" type="parTrans" cxnId="{F1D3D5C3-5DB1-48C6-88AC-A81ECB8622EE}">
      <dgm:prSet/>
      <dgm:spPr/>
      <dgm:t>
        <a:bodyPr/>
        <a:lstStyle/>
        <a:p>
          <a:endParaRPr lang="ru-RU"/>
        </a:p>
      </dgm:t>
    </dgm:pt>
    <dgm:pt modelId="{E8A74E58-2416-4F1D-930E-E3F438E8186E}" type="sibTrans" cxnId="{F1D3D5C3-5DB1-48C6-88AC-A81ECB8622EE}">
      <dgm:prSet/>
      <dgm:spPr/>
      <dgm:t>
        <a:bodyPr/>
        <a:lstStyle/>
        <a:p>
          <a:endParaRPr lang="ru-RU"/>
        </a:p>
      </dgm:t>
    </dgm:pt>
    <dgm:pt modelId="{6FE87F47-6385-44A5-AB6E-1C8A8D569B55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детей, имеющих различные способности, проблемы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D9462D-8570-476A-A242-29C5B2ADCE87}" type="parTrans" cxnId="{FEB56C72-A4BA-4A6F-B42E-20BD9B0860C5}">
      <dgm:prSet/>
      <dgm:spPr/>
      <dgm:t>
        <a:bodyPr/>
        <a:lstStyle/>
        <a:p>
          <a:endParaRPr lang="ru-RU"/>
        </a:p>
      </dgm:t>
    </dgm:pt>
    <dgm:pt modelId="{F5CBB5D1-0388-4D5E-AAEF-DB9534F6523B}" type="sibTrans" cxnId="{FEB56C72-A4BA-4A6F-B42E-20BD9B0860C5}">
      <dgm:prSet/>
      <dgm:spPr/>
      <dgm:t>
        <a:bodyPr/>
        <a:lstStyle/>
        <a:p>
          <a:endParaRPr lang="ru-RU"/>
        </a:p>
      </dgm:t>
    </dgm:pt>
    <dgm:pt modelId="{ED1342DD-0DAE-4A72-9032-40812C46F84C}" type="pres">
      <dgm:prSet presAssocID="{6FD590E2-E2C2-4FBB-B6FB-D62BD647140E}" presName="Name0" presStyleCnt="0">
        <dgm:presLayoutVars>
          <dgm:dir/>
          <dgm:resizeHandles val="exact"/>
        </dgm:presLayoutVars>
      </dgm:prSet>
      <dgm:spPr/>
    </dgm:pt>
    <dgm:pt modelId="{6B8480BB-DEA5-44B3-A978-1A1D325E7BE6}" type="pres">
      <dgm:prSet presAssocID="{30D40117-39AD-4E79-BD2F-8C96324058F2}" presName="node" presStyleLbl="node1" presStyleIdx="0" presStyleCnt="2" custScaleX="87464" custScaleY="55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4EBBE-F761-4C8E-B0FB-F2AB59034D1B}" type="pres">
      <dgm:prSet presAssocID="{E8A74E58-2416-4F1D-930E-E3F438E8186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0BE26BC9-E504-4CB3-B934-860EF29C306D}" type="pres">
      <dgm:prSet presAssocID="{E8A74E58-2416-4F1D-930E-E3F438E8186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86B525F-81F8-4376-91A9-65422008494A}" type="pres">
      <dgm:prSet presAssocID="{6FE87F47-6385-44A5-AB6E-1C8A8D569B5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B56C72-A4BA-4A6F-B42E-20BD9B0860C5}" srcId="{6FD590E2-E2C2-4FBB-B6FB-D62BD647140E}" destId="{6FE87F47-6385-44A5-AB6E-1C8A8D569B55}" srcOrd="1" destOrd="0" parTransId="{2DD9462D-8570-476A-A242-29C5B2ADCE87}" sibTransId="{F5CBB5D1-0388-4D5E-AAEF-DB9534F6523B}"/>
    <dgm:cxn modelId="{B6FDCB6F-A9DA-4FE2-8D00-E98F7DC37094}" type="presOf" srcId="{E8A74E58-2416-4F1D-930E-E3F438E8186E}" destId="{1EA4EBBE-F761-4C8E-B0FB-F2AB59034D1B}" srcOrd="0" destOrd="0" presId="urn:microsoft.com/office/officeart/2005/8/layout/process1"/>
    <dgm:cxn modelId="{1A684D52-AE0D-470E-8CE7-17E466238033}" type="presOf" srcId="{6FE87F47-6385-44A5-AB6E-1C8A8D569B55}" destId="{A86B525F-81F8-4376-91A9-65422008494A}" srcOrd="0" destOrd="0" presId="urn:microsoft.com/office/officeart/2005/8/layout/process1"/>
    <dgm:cxn modelId="{F1D3D5C3-5DB1-48C6-88AC-A81ECB8622EE}" srcId="{6FD590E2-E2C2-4FBB-B6FB-D62BD647140E}" destId="{30D40117-39AD-4E79-BD2F-8C96324058F2}" srcOrd="0" destOrd="0" parTransId="{172DE6AF-F432-4C4E-9FD7-75DEC3F3051D}" sibTransId="{E8A74E58-2416-4F1D-930E-E3F438E8186E}"/>
    <dgm:cxn modelId="{297BAB92-A57B-4693-8F64-5CCA2C5A8106}" type="presOf" srcId="{6FD590E2-E2C2-4FBB-B6FB-D62BD647140E}" destId="{ED1342DD-0DAE-4A72-9032-40812C46F84C}" srcOrd="0" destOrd="0" presId="urn:microsoft.com/office/officeart/2005/8/layout/process1"/>
    <dgm:cxn modelId="{E3E008C1-C55B-4441-9B66-C7387A5632F5}" type="presOf" srcId="{30D40117-39AD-4E79-BD2F-8C96324058F2}" destId="{6B8480BB-DEA5-44B3-A978-1A1D325E7BE6}" srcOrd="0" destOrd="0" presId="urn:microsoft.com/office/officeart/2005/8/layout/process1"/>
    <dgm:cxn modelId="{2AF60122-FC8A-48E8-A153-72FF3CC3F343}" type="presOf" srcId="{E8A74E58-2416-4F1D-930E-E3F438E8186E}" destId="{0BE26BC9-E504-4CB3-B934-860EF29C306D}" srcOrd="1" destOrd="0" presId="urn:microsoft.com/office/officeart/2005/8/layout/process1"/>
    <dgm:cxn modelId="{EE8BD6CE-6920-4B07-9DE8-3403D6024132}" type="presParOf" srcId="{ED1342DD-0DAE-4A72-9032-40812C46F84C}" destId="{6B8480BB-DEA5-44B3-A978-1A1D325E7BE6}" srcOrd="0" destOrd="0" presId="urn:microsoft.com/office/officeart/2005/8/layout/process1"/>
    <dgm:cxn modelId="{F8CCA903-F18B-48FA-A83F-549A91C69C52}" type="presParOf" srcId="{ED1342DD-0DAE-4A72-9032-40812C46F84C}" destId="{1EA4EBBE-F761-4C8E-B0FB-F2AB59034D1B}" srcOrd="1" destOrd="0" presId="urn:microsoft.com/office/officeart/2005/8/layout/process1"/>
    <dgm:cxn modelId="{28304699-22E5-41B9-88E7-0B0FCFE5F59D}" type="presParOf" srcId="{1EA4EBBE-F761-4C8E-B0FB-F2AB59034D1B}" destId="{0BE26BC9-E504-4CB3-B934-860EF29C306D}" srcOrd="0" destOrd="0" presId="urn:microsoft.com/office/officeart/2005/8/layout/process1"/>
    <dgm:cxn modelId="{493494BE-6DF8-4A7D-AB2F-0CF08B76F6A5}" type="presParOf" srcId="{ED1342DD-0DAE-4A72-9032-40812C46F84C}" destId="{A86B525F-81F8-4376-91A9-65422008494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590E2-E2C2-4FBB-B6FB-D62BD647140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0D40117-39AD-4E79-BD2F-8C96324058F2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FBB8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Индивидуализации</a:t>
          </a:r>
          <a:endParaRPr lang="ru-RU" sz="3200" b="0" dirty="0">
            <a:solidFill>
              <a:srgbClr val="FBB81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DE6AF-F432-4C4E-9FD7-75DEC3F3051D}" type="parTrans" cxnId="{F1D3D5C3-5DB1-48C6-88AC-A81ECB8622EE}">
      <dgm:prSet/>
      <dgm:spPr/>
      <dgm:t>
        <a:bodyPr/>
        <a:lstStyle/>
        <a:p>
          <a:endParaRPr lang="ru-RU"/>
        </a:p>
      </dgm:t>
    </dgm:pt>
    <dgm:pt modelId="{E8A74E58-2416-4F1D-930E-E3F438E8186E}" type="sibTrans" cxnId="{F1D3D5C3-5DB1-48C6-88AC-A81ECB8622EE}">
      <dgm:prSet/>
      <dgm:spPr/>
      <dgm:t>
        <a:bodyPr/>
        <a:lstStyle/>
        <a:p>
          <a:endParaRPr lang="ru-RU"/>
        </a:p>
      </dgm:t>
    </dgm:pt>
    <dgm:pt modelId="{6FE87F47-6385-44A5-AB6E-1C8A8D569B55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Выбор способов, приемов, темпов обучения.</a:t>
          </a:r>
        </a:p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Мероприятия, помогающие учитывать особенности - ИОМ.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D9462D-8570-476A-A242-29C5B2ADCE87}" type="parTrans" cxnId="{FEB56C72-A4BA-4A6F-B42E-20BD9B0860C5}">
      <dgm:prSet/>
      <dgm:spPr/>
      <dgm:t>
        <a:bodyPr/>
        <a:lstStyle/>
        <a:p>
          <a:endParaRPr lang="ru-RU"/>
        </a:p>
      </dgm:t>
    </dgm:pt>
    <dgm:pt modelId="{F5CBB5D1-0388-4D5E-AAEF-DB9534F6523B}" type="sibTrans" cxnId="{FEB56C72-A4BA-4A6F-B42E-20BD9B0860C5}">
      <dgm:prSet/>
      <dgm:spPr/>
      <dgm:t>
        <a:bodyPr/>
        <a:lstStyle/>
        <a:p>
          <a:endParaRPr lang="ru-RU"/>
        </a:p>
      </dgm:t>
    </dgm:pt>
    <dgm:pt modelId="{ED1342DD-0DAE-4A72-9032-40812C46F84C}" type="pres">
      <dgm:prSet presAssocID="{6FD590E2-E2C2-4FBB-B6FB-D62BD647140E}" presName="Name0" presStyleCnt="0">
        <dgm:presLayoutVars>
          <dgm:dir/>
          <dgm:resizeHandles val="exact"/>
        </dgm:presLayoutVars>
      </dgm:prSet>
      <dgm:spPr/>
    </dgm:pt>
    <dgm:pt modelId="{6B8480BB-DEA5-44B3-A978-1A1D325E7BE6}" type="pres">
      <dgm:prSet presAssocID="{30D40117-39AD-4E79-BD2F-8C96324058F2}" presName="node" presStyleLbl="node1" presStyleIdx="0" presStyleCnt="2" custScaleX="87464" custScaleY="55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4EBBE-F761-4C8E-B0FB-F2AB59034D1B}" type="pres">
      <dgm:prSet presAssocID="{E8A74E58-2416-4F1D-930E-E3F438E8186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0BE26BC9-E504-4CB3-B934-860EF29C306D}" type="pres">
      <dgm:prSet presAssocID="{E8A74E58-2416-4F1D-930E-E3F438E8186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86B525F-81F8-4376-91A9-65422008494A}" type="pres">
      <dgm:prSet presAssocID="{6FE87F47-6385-44A5-AB6E-1C8A8D569B5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B56C72-A4BA-4A6F-B42E-20BD9B0860C5}" srcId="{6FD590E2-E2C2-4FBB-B6FB-D62BD647140E}" destId="{6FE87F47-6385-44A5-AB6E-1C8A8D569B55}" srcOrd="1" destOrd="0" parTransId="{2DD9462D-8570-476A-A242-29C5B2ADCE87}" sibTransId="{F5CBB5D1-0388-4D5E-AAEF-DB9534F6523B}"/>
    <dgm:cxn modelId="{B6FDCB6F-A9DA-4FE2-8D00-E98F7DC37094}" type="presOf" srcId="{E8A74E58-2416-4F1D-930E-E3F438E8186E}" destId="{1EA4EBBE-F761-4C8E-B0FB-F2AB59034D1B}" srcOrd="0" destOrd="0" presId="urn:microsoft.com/office/officeart/2005/8/layout/process1"/>
    <dgm:cxn modelId="{1A684D52-AE0D-470E-8CE7-17E466238033}" type="presOf" srcId="{6FE87F47-6385-44A5-AB6E-1C8A8D569B55}" destId="{A86B525F-81F8-4376-91A9-65422008494A}" srcOrd="0" destOrd="0" presId="urn:microsoft.com/office/officeart/2005/8/layout/process1"/>
    <dgm:cxn modelId="{F1D3D5C3-5DB1-48C6-88AC-A81ECB8622EE}" srcId="{6FD590E2-E2C2-4FBB-B6FB-D62BD647140E}" destId="{30D40117-39AD-4E79-BD2F-8C96324058F2}" srcOrd="0" destOrd="0" parTransId="{172DE6AF-F432-4C4E-9FD7-75DEC3F3051D}" sibTransId="{E8A74E58-2416-4F1D-930E-E3F438E8186E}"/>
    <dgm:cxn modelId="{297BAB92-A57B-4693-8F64-5CCA2C5A8106}" type="presOf" srcId="{6FD590E2-E2C2-4FBB-B6FB-D62BD647140E}" destId="{ED1342DD-0DAE-4A72-9032-40812C46F84C}" srcOrd="0" destOrd="0" presId="urn:microsoft.com/office/officeart/2005/8/layout/process1"/>
    <dgm:cxn modelId="{E3E008C1-C55B-4441-9B66-C7387A5632F5}" type="presOf" srcId="{30D40117-39AD-4E79-BD2F-8C96324058F2}" destId="{6B8480BB-DEA5-44B3-A978-1A1D325E7BE6}" srcOrd="0" destOrd="0" presId="urn:microsoft.com/office/officeart/2005/8/layout/process1"/>
    <dgm:cxn modelId="{2AF60122-FC8A-48E8-A153-72FF3CC3F343}" type="presOf" srcId="{E8A74E58-2416-4F1D-930E-E3F438E8186E}" destId="{0BE26BC9-E504-4CB3-B934-860EF29C306D}" srcOrd="1" destOrd="0" presId="urn:microsoft.com/office/officeart/2005/8/layout/process1"/>
    <dgm:cxn modelId="{EE8BD6CE-6920-4B07-9DE8-3403D6024132}" type="presParOf" srcId="{ED1342DD-0DAE-4A72-9032-40812C46F84C}" destId="{6B8480BB-DEA5-44B3-A978-1A1D325E7BE6}" srcOrd="0" destOrd="0" presId="urn:microsoft.com/office/officeart/2005/8/layout/process1"/>
    <dgm:cxn modelId="{F8CCA903-F18B-48FA-A83F-549A91C69C52}" type="presParOf" srcId="{ED1342DD-0DAE-4A72-9032-40812C46F84C}" destId="{1EA4EBBE-F761-4C8E-B0FB-F2AB59034D1B}" srcOrd="1" destOrd="0" presId="urn:microsoft.com/office/officeart/2005/8/layout/process1"/>
    <dgm:cxn modelId="{28304699-22E5-41B9-88E7-0B0FCFE5F59D}" type="presParOf" srcId="{1EA4EBBE-F761-4C8E-B0FB-F2AB59034D1B}" destId="{0BE26BC9-E504-4CB3-B934-860EF29C306D}" srcOrd="0" destOrd="0" presId="urn:microsoft.com/office/officeart/2005/8/layout/process1"/>
    <dgm:cxn modelId="{493494BE-6DF8-4A7D-AB2F-0CF08B76F6A5}" type="presParOf" srcId="{ED1342DD-0DAE-4A72-9032-40812C46F84C}" destId="{A86B525F-81F8-4376-91A9-65422008494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9F9C1-4669-4DFC-9E34-E5E6F6F67EE2}" type="doc">
      <dgm:prSet loTypeId="urn:microsoft.com/office/officeart/2005/8/layout/vList6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410880-E9AC-4FAE-96B9-5033FC48D4DA}">
      <dgm:prSet phldrT="[Текст]"/>
      <dgm:spPr/>
      <dgm:t>
        <a:bodyPr/>
        <a:lstStyle/>
        <a:p>
          <a:r>
            <a:rPr lang="ru-RU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ЧР от 15.02.2019г. №226-п </a:t>
          </a:r>
          <a:endParaRPr lang="ru-RU" b="1" dirty="0">
            <a:solidFill>
              <a:srgbClr val="FBB812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51B8EB7-0A24-423C-A37F-731D0F40DFE6}" type="parTrans" cxnId="{3F3BED09-F760-4D98-93E9-562411727D24}">
      <dgm:prSet/>
      <dgm:spPr/>
      <dgm:t>
        <a:bodyPr/>
        <a:lstStyle/>
        <a:p>
          <a:endParaRPr lang="ru-RU" b="1"/>
        </a:p>
      </dgm:t>
    </dgm:pt>
    <dgm:pt modelId="{55EE7DD9-F2D8-4001-B01D-D6972F7D5880}" type="sibTrans" cxnId="{3F3BED09-F760-4D98-93E9-562411727D24}">
      <dgm:prSet/>
      <dgm:spPr/>
      <dgm:t>
        <a:bodyPr/>
        <a:lstStyle/>
        <a:p>
          <a:endParaRPr lang="ru-RU" b="1"/>
        </a:p>
      </dgm:t>
    </dgm:pt>
    <dgm:pt modelId="{0597DBCC-2429-45BE-8013-D4B952FDA5D6}">
      <dgm:prSet phldrT="[Текст]" custT="1"/>
      <dgm:spPr/>
      <dgm:t>
        <a:bodyPr/>
        <a:lstStyle/>
        <a:p>
          <a:r>
            <a:rPr lang="ru-RU" sz="1100" dirty="0">
              <a:solidFill>
                <a:srgbClr val="033473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«О мониторинге в целях адресного повышения квалификации педагогических работников начальной школы </a:t>
          </a:r>
          <a:endParaRPr lang="ru-RU" sz="1100" b="1" dirty="0">
            <a:solidFill>
              <a:srgbClr val="033473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99C227E-9DCD-4392-99BD-7C9767CBEC5B}" type="parTrans" cxnId="{30B8D979-351C-44DF-9087-8B2B25A1C5D1}">
      <dgm:prSet/>
      <dgm:spPr/>
      <dgm:t>
        <a:bodyPr/>
        <a:lstStyle/>
        <a:p>
          <a:endParaRPr lang="ru-RU" b="1"/>
        </a:p>
      </dgm:t>
    </dgm:pt>
    <dgm:pt modelId="{7EDD09E1-CE62-4150-84F1-9681160FBC80}" type="sibTrans" cxnId="{30B8D979-351C-44DF-9087-8B2B25A1C5D1}">
      <dgm:prSet/>
      <dgm:spPr/>
      <dgm:t>
        <a:bodyPr/>
        <a:lstStyle/>
        <a:p>
          <a:endParaRPr lang="ru-RU" b="1"/>
        </a:p>
      </dgm:t>
    </dgm:pt>
    <dgm:pt modelId="{A5136E44-FBAF-4024-8998-4FFE27FFA4D3}">
      <dgm:prSet phldrT="[Текст]"/>
      <dgm:spPr/>
      <dgm:t>
        <a:bodyPr/>
        <a:lstStyle/>
        <a:p>
          <a:r>
            <a:rPr lang="ru-RU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ЧР от 15.02.2019г. №226-п </a:t>
          </a:r>
          <a:endParaRPr lang="ru-RU" b="1" dirty="0">
            <a:solidFill>
              <a:srgbClr val="FBB812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63B2290-65D7-4F91-921E-58061EFE65F5}" type="parTrans" cxnId="{6C099B24-21C2-40A4-AF85-54BF7627E234}">
      <dgm:prSet/>
      <dgm:spPr/>
      <dgm:t>
        <a:bodyPr/>
        <a:lstStyle/>
        <a:p>
          <a:endParaRPr lang="ru-RU" b="1"/>
        </a:p>
      </dgm:t>
    </dgm:pt>
    <dgm:pt modelId="{E95CA4EE-A8E7-4F33-B5A5-BEA19B0C7AD4}" type="sibTrans" cxnId="{6C099B24-21C2-40A4-AF85-54BF7627E234}">
      <dgm:prSet/>
      <dgm:spPr/>
      <dgm:t>
        <a:bodyPr/>
        <a:lstStyle/>
        <a:p>
          <a:endParaRPr lang="ru-RU" b="1"/>
        </a:p>
      </dgm:t>
    </dgm:pt>
    <dgm:pt modelId="{607B3F91-1F6C-4743-A44C-6680139ED843}">
      <dgm:prSet/>
      <dgm:spPr/>
      <dgm:t>
        <a:bodyPr/>
        <a:lstStyle/>
        <a:p>
          <a:r>
            <a:rPr lang="ru-RU" dirty="0">
              <a:solidFill>
                <a:srgbClr val="033473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«О мониторинге в целях адресного повышения квалификации управленческих кадров</a:t>
          </a:r>
          <a:endParaRPr lang="ru-RU" dirty="0">
            <a:solidFill>
              <a:srgbClr val="033473"/>
            </a:solidFill>
          </a:endParaRPr>
        </a:p>
      </dgm:t>
    </dgm:pt>
    <dgm:pt modelId="{9C3FD9A8-DF7A-48E0-B746-51F370F7F795}" type="parTrans" cxnId="{0D9B1C81-9CA9-4E4C-B816-C0DADC7E04CB}">
      <dgm:prSet/>
      <dgm:spPr/>
      <dgm:t>
        <a:bodyPr/>
        <a:lstStyle/>
        <a:p>
          <a:endParaRPr lang="ru-RU"/>
        </a:p>
      </dgm:t>
    </dgm:pt>
    <dgm:pt modelId="{DC9FD30D-0947-4A61-ADB3-5D6272F3AD54}" type="sibTrans" cxnId="{0D9B1C81-9CA9-4E4C-B816-C0DADC7E04CB}">
      <dgm:prSet/>
      <dgm:spPr/>
      <dgm:t>
        <a:bodyPr/>
        <a:lstStyle/>
        <a:p>
          <a:endParaRPr lang="ru-RU"/>
        </a:p>
      </dgm:t>
    </dgm:pt>
    <dgm:pt modelId="{F2100915-79A1-4F50-A0EC-DD230B5CDF4D}" type="pres">
      <dgm:prSet presAssocID="{6CE9F9C1-4669-4DFC-9E34-E5E6F6F67E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0262DB-1F81-46F7-A9D3-66198D9E00E5}" type="pres">
      <dgm:prSet presAssocID="{16410880-E9AC-4FAE-96B9-5033FC48D4DA}" presName="linNode" presStyleCnt="0"/>
      <dgm:spPr/>
    </dgm:pt>
    <dgm:pt modelId="{CE909663-24F9-4C2D-A80E-7CE4A89C29BE}" type="pres">
      <dgm:prSet presAssocID="{16410880-E9AC-4FAE-96B9-5033FC48D4DA}" presName="parentShp" presStyleLbl="node1" presStyleIdx="0" presStyleCnt="2" custLinFactNeighborX="-1646" custLinFactNeighborY="1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21619-1E95-4C75-8E93-5AF5DEE3A61B}" type="pres">
      <dgm:prSet presAssocID="{16410880-E9AC-4FAE-96B9-5033FC48D4DA}" presName="childShp" presStyleLbl="bgAccFollowNode1" presStyleIdx="0" presStyleCnt="2" custScaleY="119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D0714-EC38-4D5E-9585-631BD0945070}" type="pres">
      <dgm:prSet presAssocID="{55EE7DD9-F2D8-4001-B01D-D6972F7D5880}" presName="spacing" presStyleCnt="0"/>
      <dgm:spPr/>
    </dgm:pt>
    <dgm:pt modelId="{BE33937D-A5D5-4750-8CE5-A255ADB080DD}" type="pres">
      <dgm:prSet presAssocID="{A5136E44-FBAF-4024-8998-4FFE27FFA4D3}" presName="linNode" presStyleCnt="0"/>
      <dgm:spPr/>
    </dgm:pt>
    <dgm:pt modelId="{57371DBD-331C-4F6F-B481-0A5488C45993}" type="pres">
      <dgm:prSet presAssocID="{A5136E44-FBAF-4024-8998-4FFE27FFA4D3}" presName="parentShp" presStyleLbl="node1" presStyleIdx="1" presStyleCnt="2" custLinFactNeighborX="-10418" custLinFactNeighborY="36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C4688-3722-41AC-AA6B-E60E4A45142D}" type="pres">
      <dgm:prSet presAssocID="{A5136E44-FBAF-4024-8998-4FFE27FFA4D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A66738-1590-46C8-883B-EB760A6C38EC}" type="presOf" srcId="{16410880-E9AC-4FAE-96B9-5033FC48D4DA}" destId="{CE909663-24F9-4C2D-A80E-7CE4A89C29BE}" srcOrd="0" destOrd="0" presId="urn:microsoft.com/office/officeart/2005/8/layout/vList6"/>
    <dgm:cxn modelId="{BDACD6BA-114B-4BDC-A3BD-6F76318263A1}" type="presOf" srcId="{6CE9F9C1-4669-4DFC-9E34-E5E6F6F67EE2}" destId="{F2100915-79A1-4F50-A0EC-DD230B5CDF4D}" srcOrd="0" destOrd="0" presId="urn:microsoft.com/office/officeart/2005/8/layout/vList6"/>
    <dgm:cxn modelId="{6C099B24-21C2-40A4-AF85-54BF7627E234}" srcId="{6CE9F9C1-4669-4DFC-9E34-E5E6F6F67EE2}" destId="{A5136E44-FBAF-4024-8998-4FFE27FFA4D3}" srcOrd="1" destOrd="0" parTransId="{863B2290-65D7-4F91-921E-58061EFE65F5}" sibTransId="{E95CA4EE-A8E7-4F33-B5A5-BEA19B0C7AD4}"/>
    <dgm:cxn modelId="{01BEEEB2-65CC-4B22-80EA-EF8F1DB81406}" type="presOf" srcId="{0597DBCC-2429-45BE-8013-D4B952FDA5D6}" destId="{43321619-1E95-4C75-8E93-5AF5DEE3A61B}" srcOrd="0" destOrd="0" presId="urn:microsoft.com/office/officeart/2005/8/layout/vList6"/>
    <dgm:cxn modelId="{A417B38F-EC74-4BE8-B0DD-F0B105005D6B}" type="presOf" srcId="{A5136E44-FBAF-4024-8998-4FFE27FFA4D3}" destId="{57371DBD-331C-4F6F-B481-0A5488C45993}" srcOrd="0" destOrd="0" presId="urn:microsoft.com/office/officeart/2005/8/layout/vList6"/>
    <dgm:cxn modelId="{0D9B1C81-9CA9-4E4C-B816-C0DADC7E04CB}" srcId="{A5136E44-FBAF-4024-8998-4FFE27FFA4D3}" destId="{607B3F91-1F6C-4743-A44C-6680139ED843}" srcOrd="0" destOrd="0" parTransId="{9C3FD9A8-DF7A-48E0-B746-51F370F7F795}" sibTransId="{DC9FD30D-0947-4A61-ADB3-5D6272F3AD54}"/>
    <dgm:cxn modelId="{474A359B-5EC2-4FD0-ABDC-016FF0625C05}" type="presOf" srcId="{607B3F91-1F6C-4743-A44C-6680139ED843}" destId="{55CC4688-3722-41AC-AA6B-E60E4A45142D}" srcOrd="0" destOrd="0" presId="urn:microsoft.com/office/officeart/2005/8/layout/vList6"/>
    <dgm:cxn modelId="{30B8D979-351C-44DF-9087-8B2B25A1C5D1}" srcId="{16410880-E9AC-4FAE-96B9-5033FC48D4DA}" destId="{0597DBCC-2429-45BE-8013-D4B952FDA5D6}" srcOrd="0" destOrd="0" parTransId="{199C227E-9DCD-4392-99BD-7C9767CBEC5B}" sibTransId="{7EDD09E1-CE62-4150-84F1-9681160FBC80}"/>
    <dgm:cxn modelId="{3F3BED09-F760-4D98-93E9-562411727D24}" srcId="{6CE9F9C1-4669-4DFC-9E34-E5E6F6F67EE2}" destId="{16410880-E9AC-4FAE-96B9-5033FC48D4DA}" srcOrd="0" destOrd="0" parTransId="{A51B8EB7-0A24-423C-A37F-731D0F40DFE6}" sibTransId="{55EE7DD9-F2D8-4001-B01D-D6972F7D5880}"/>
    <dgm:cxn modelId="{F7F0CDF6-A518-4750-99B0-8450C120B9E3}" type="presParOf" srcId="{F2100915-79A1-4F50-A0EC-DD230B5CDF4D}" destId="{400262DB-1F81-46F7-A9D3-66198D9E00E5}" srcOrd="0" destOrd="0" presId="urn:microsoft.com/office/officeart/2005/8/layout/vList6"/>
    <dgm:cxn modelId="{726B748D-BE4F-44E2-ACD2-2B3AE66198F3}" type="presParOf" srcId="{400262DB-1F81-46F7-A9D3-66198D9E00E5}" destId="{CE909663-24F9-4C2D-A80E-7CE4A89C29BE}" srcOrd="0" destOrd="0" presId="urn:microsoft.com/office/officeart/2005/8/layout/vList6"/>
    <dgm:cxn modelId="{E1FC09C8-164C-49F5-803B-1847611D1157}" type="presParOf" srcId="{400262DB-1F81-46F7-A9D3-66198D9E00E5}" destId="{43321619-1E95-4C75-8E93-5AF5DEE3A61B}" srcOrd="1" destOrd="0" presId="urn:microsoft.com/office/officeart/2005/8/layout/vList6"/>
    <dgm:cxn modelId="{5494E5FF-688E-4059-B0CE-07F337A368A2}" type="presParOf" srcId="{F2100915-79A1-4F50-A0EC-DD230B5CDF4D}" destId="{AE4D0714-EC38-4D5E-9585-631BD0945070}" srcOrd="1" destOrd="0" presId="urn:microsoft.com/office/officeart/2005/8/layout/vList6"/>
    <dgm:cxn modelId="{9E2B257E-1DEC-4B2A-AE37-2421E7A8A7A2}" type="presParOf" srcId="{F2100915-79A1-4F50-A0EC-DD230B5CDF4D}" destId="{BE33937D-A5D5-4750-8CE5-A255ADB080DD}" srcOrd="2" destOrd="0" presId="urn:microsoft.com/office/officeart/2005/8/layout/vList6"/>
    <dgm:cxn modelId="{5E3F9719-A7C1-468C-8234-7F26D700D764}" type="presParOf" srcId="{BE33937D-A5D5-4750-8CE5-A255ADB080DD}" destId="{57371DBD-331C-4F6F-B481-0A5488C45993}" srcOrd="0" destOrd="0" presId="urn:microsoft.com/office/officeart/2005/8/layout/vList6"/>
    <dgm:cxn modelId="{C2AAECEA-51D5-4E09-B828-C815766B6CB2}" type="presParOf" srcId="{BE33937D-A5D5-4750-8CE5-A255ADB080DD}" destId="{55CC4688-3722-41AC-AA6B-E60E4A45142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E9F9C1-4669-4DFC-9E34-E5E6F6F67EE2}" type="doc">
      <dgm:prSet loTypeId="urn:microsoft.com/office/officeart/2005/8/layout/vList6" loCatId="list" qsTypeId="urn:microsoft.com/office/officeart/2005/8/quickstyle/3d2#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410880-E9AC-4FAE-96B9-5033FC48D4DA}">
      <dgm:prSet phldrT="[Текст]"/>
      <dgm:spPr/>
      <dgm:t>
        <a:bodyPr/>
        <a:lstStyle/>
        <a:p>
          <a:r>
            <a:rPr lang="ru-RU" b="1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Чеченской Республики от 22.03.2021г. № 49-п </a:t>
          </a:r>
        </a:p>
      </dgm:t>
    </dgm:pt>
    <dgm:pt modelId="{A51B8EB7-0A24-423C-A37F-731D0F40DFE6}" type="parTrans" cxnId="{3F3BED09-F760-4D98-93E9-562411727D24}">
      <dgm:prSet/>
      <dgm:spPr/>
      <dgm:t>
        <a:bodyPr/>
        <a:lstStyle/>
        <a:p>
          <a:endParaRPr lang="ru-RU" b="1"/>
        </a:p>
      </dgm:t>
    </dgm:pt>
    <dgm:pt modelId="{55EE7DD9-F2D8-4001-B01D-D6972F7D5880}" type="sibTrans" cxnId="{3F3BED09-F760-4D98-93E9-562411727D24}">
      <dgm:prSet/>
      <dgm:spPr/>
      <dgm:t>
        <a:bodyPr/>
        <a:lstStyle/>
        <a:p>
          <a:endParaRPr lang="ru-RU" b="1"/>
        </a:p>
      </dgm:t>
    </dgm:pt>
    <dgm:pt modelId="{0597DBCC-2429-45BE-8013-D4B952FDA5D6}">
      <dgm:prSet phldrT="[Текст]" custT="1"/>
      <dgm:spPr>
        <a:ln>
          <a:solidFill>
            <a:srgbClr val="033473">
              <a:alpha val="90000"/>
            </a:srgbClr>
          </a:solidFill>
        </a:ln>
      </dgm:spPr>
      <dgm:t>
        <a:bodyPr/>
        <a:lstStyle/>
        <a:p>
          <a:r>
            <a:rPr lang="ru-RU" sz="1200" b="1" dirty="0">
              <a:latin typeface="Cambria Math" panose="02040503050406030204" pitchFamily="18" charset="0"/>
              <a:ea typeface="Cambria Math" panose="02040503050406030204" pitchFamily="18" charset="0"/>
            </a:rPr>
            <a:t>«О проведении мониторинга  оценки кадрового потенциала методических кабинетов муниципальных органов управления образованием»</a:t>
          </a:r>
        </a:p>
      </dgm:t>
    </dgm:pt>
    <dgm:pt modelId="{199C227E-9DCD-4392-99BD-7C9767CBEC5B}" type="parTrans" cxnId="{30B8D979-351C-44DF-9087-8B2B25A1C5D1}">
      <dgm:prSet/>
      <dgm:spPr/>
      <dgm:t>
        <a:bodyPr/>
        <a:lstStyle/>
        <a:p>
          <a:endParaRPr lang="ru-RU" b="1"/>
        </a:p>
      </dgm:t>
    </dgm:pt>
    <dgm:pt modelId="{7EDD09E1-CE62-4150-84F1-9681160FBC80}" type="sibTrans" cxnId="{30B8D979-351C-44DF-9087-8B2B25A1C5D1}">
      <dgm:prSet/>
      <dgm:spPr/>
      <dgm:t>
        <a:bodyPr/>
        <a:lstStyle/>
        <a:p>
          <a:endParaRPr lang="ru-RU" b="1"/>
        </a:p>
      </dgm:t>
    </dgm:pt>
    <dgm:pt modelId="{01FF3A54-70E2-4D50-9F6C-CBC1122CA252}">
      <dgm:prSet phldrT="[Текст]"/>
      <dgm:spPr/>
      <dgm:t>
        <a:bodyPr/>
        <a:lstStyle/>
        <a:p>
          <a:r>
            <a:rPr lang="ru-RU" b="1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Чеченской Республики от 26.03.2021г. №340-п </a:t>
          </a:r>
        </a:p>
      </dgm:t>
    </dgm:pt>
    <dgm:pt modelId="{896E463E-A2CA-48C5-8428-84AC9B3DEBA7}" type="parTrans" cxnId="{6ABC5770-3788-4786-922D-125CD4B87EB3}">
      <dgm:prSet/>
      <dgm:spPr/>
      <dgm:t>
        <a:bodyPr/>
        <a:lstStyle/>
        <a:p>
          <a:endParaRPr lang="ru-RU" b="1"/>
        </a:p>
      </dgm:t>
    </dgm:pt>
    <dgm:pt modelId="{B510C640-74EF-4A20-8A6D-68A5F98EF102}" type="sibTrans" cxnId="{6ABC5770-3788-4786-922D-125CD4B87EB3}">
      <dgm:prSet/>
      <dgm:spPr/>
      <dgm:t>
        <a:bodyPr/>
        <a:lstStyle/>
        <a:p>
          <a:endParaRPr lang="ru-RU" b="1"/>
        </a:p>
      </dgm:t>
    </dgm:pt>
    <dgm:pt modelId="{A5136E44-FBAF-4024-8998-4FFE27FFA4D3}">
      <dgm:prSet phldrT="[Текст]"/>
      <dgm:spPr/>
      <dgm:t>
        <a:bodyPr/>
        <a:lstStyle/>
        <a:p>
          <a:r>
            <a:rPr lang="ru-RU" b="1" dirty="0">
              <a:latin typeface="Cambria Math" panose="02040503050406030204" pitchFamily="18" charset="0"/>
              <a:ea typeface="Cambria Math" panose="02040503050406030204" pitchFamily="18" charset="0"/>
            </a:rPr>
            <a:t>«Об утверждении Дорожной карты реализации мероприятий по развитию муниципальных методических служб»</a:t>
          </a:r>
        </a:p>
      </dgm:t>
    </dgm:pt>
    <dgm:pt modelId="{863B2290-65D7-4F91-921E-58061EFE65F5}" type="parTrans" cxnId="{6C099B24-21C2-40A4-AF85-54BF7627E234}">
      <dgm:prSet/>
      <dgm:spPr/>
      <dgm:t>
        <a:bodyPr/>
        <a:lstStyle/>
        <a:p>
          <a:endParaRPr lang="ru-RU" b="1"/>
        </a:p>
      </dgm:t>
    </dgm:pt>
    <dgm:pt modelId="{E95CA4EE-A8E7-4F33-B5A5-BEA19B0C7AD4}" type="sibTrans" cxnId="{6C099B24-21C2-40A4-AF85-54BF7627E234}">
      <dgm:prSet/>
      <dgm:spPr/>
      <dgm:t>
        <a:bodyPr/>
        <a:lstStyle/>
        <a:p>
          <a:endParaRPr lang="ru-RU" b="1"/>
        </a:p>
      </dgm:t>
    </dgm:pt>
    <dgm:pt modelId="{F2100915-79A1-4F50-A0EC-DD230B5CDF4D}" type="pres">
      <dgm:prSet presAssocID="{6CE9F9C1-4669-4DFC-9E34-E5E6F6F67E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0262DB-1F81-46F7-A9D3-66198D9E00E5}" type="pres">
      <dgm:prSet presAssocID="{16410880-E9AC-4FAE-96B9-5033FC48D4DA}" presName="linNode" presStyleCnt="0"/>
      <dgm:spPr/>
    </dgm:pt>
    <dgm:pt modelId="{CE909663-24F9-4C2D-A80E-7CE4A89C29BE}" type="pres">
      <dgm:prSet presAssocID="{16410880-E9AC-4FAE-96B9-5033FC48D4DA}" presName="parentShp" presStyleLbl="node1" presStyleIdx="0" presStyleCnt="2" custLinFactNeighborX="-1646" custLinFactNeighborY="1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21619-1E95-4C75-8E93-5AF5DEE3A61B}" type="pres">
      <dgm:prSet presAssocID="{16410880-E9AC-4FAE-96B9-5033FC48D4DA}" presName="childShp" presStyleLbl="bgAccFollowNode1" presStyleIdx="0" presStyleCnt="2" custScaleX="102715" custScaleY="119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D0714-EC38-4D5E-9585-631BD0945070}" type="pres">
      <dgm:prSet presAssocID="{55EE7DD9-F2D8-4001-B01D-D6972F7D5880}" presName="spacing" presStyleCnt="0"/>
      <dgm:spPr/>
    </dgm:pt>
    <dgm:pt modelId="{D1237D4A-6128-4CA2-ACFC-FF2448361FDF}" type="pres">
      <dgm:prSet presAssocID="{01FF3A54-70E2-4D50-9F6C-CBC1122CA252}" presName="linNode" presStyleCnt="0"/>
      <dgm:spPr/>
    </dgm:pt>
    <dgm:pt modelId="{B5BF1D2D-4BFF-4DF9-AF33-29796A81D071}" type="pres">
      <dgm:prSet presAssocID="{01FF3A54-70E2-4D50-9F6C-CBC1122CA25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CE59A-EA31-4A81-8CF5-8CC5BDE31EAA}" type="pres">
      <dgm:prSet presAssocID="{01FF3A54-70E2-4D50-9F6C-CBC1122CA25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0A8D20-6899-4941-935F-8D0CBE8A6A8F}" type="presOf" srcId="{01FF3A54-70E2-4D50-9F6C-CBC1122CA252}" destId="{B5BF1D2D-4BFF-4DF9-AF33-29796A81D071}" srcOrd="0" destOrd="0" presId="urn:microsoft.com/office/officeart/2005/8/layout/vList6"/>
    <dgm:cxn modelId="{8190421E-C319-4E15-B123-8BE27FA9D1E7}" type="presOf" srcId="{6CE9F9C1-4669-4DFC-9E34-E5E6F6F67EE2}" destId="{F2100915-79A1-4F50-A0EC-DD230B5CDF4D}" srcOrd="0" destOrd="0" presId="urn:microsoft.com/office/officeart/2005/8/layout/vList6"/>
    <dgm:cxn modelId="{6ABC5770-3788-4786-922D-125CD4B87EB3}" srcId="{6CE9F9C1-4669-4DFC-9E34-E5E6F6F67EE2}" destId="{01FF3A54-70E2-4D50-9F6C-CBC1122CA252}" srcOrd="1" destOrd="0" parTransId="{896E463E-A2CA-48C5-8428-84AC9B3DEBA7}" sibTransId="{B510C640-74EF-4A20-8A6D-68A5F98EF102}"/>
    <dgm:cxn modelId="{6C099B24-21C2-40A4-AF85-54BF7627E234}" srcId="{01FF3A54-70E2-4D50-9F6C-CBC1122CA252}" destId="{A5136E44-FBAF-4024-8998-4FFE27FFA4D3}" srcOrd="0" destOrd="0" parTransId="{863B2290-65D7-4F91-921E-58061EFE65F5}" sibTransId="{E95CA4EE-A8E7-4F33-B5A5-BEA19B0C7AD4}"/>
    <dgm:cxn modelId="{E60B9963-BD66-4A0C-9C6C-F31C3C9F570D}" type="presOf" srcId="{0597DBCC-2429-45BE-8013-D4B952FDA5D6}" destId="{43321619-1E95-4C75-8E93-5AF5DEE3A61B}" srcOrd="0" destOrd="0" presId="urn:microsoft.com/office/officeart/2005/8/layout/vList6"/>
    <dgm:cxn modelId="{30B8D979-351C-44DF-9087-8B2B25A1C5D1}" srcId="{16410880-E9AC-4FAE-96B9-5033FC48D4DA}" destId="{0597DBCC-2429-45BE-8013-D4B952FDA5D6}" srcOrd="0" destOrd="0" parTransId="{199C227E-9DCD-4392-99BD-7C9767CBEC5B}" sibTransId="{7EDD09E1-CE62-4150-84F1-9681160FBC80}"/>
    <dgm:cxn modelId="{6C66362E-13EB-4D5D-8942-3717881DF5AB}" type="presOf" srcId="{16410880-E9AC-4FAE-96B9-5033FC48D4DA}" destId="{CE909663-24F9-4C2D-A80E-7CE4A89C29BE}" srcOrd="0" destOrd="0" presId="urn:microsoft.com/office/officeart/2005/8/layout/vList6"/>
    <dgm:cxn modelId="{3F3BED09-F760-4D98-93E9-562411727D24}" srcId="{6CE9F9C1-4669-4DFC-9E34-E5E6F6F67EE2}" destId="{16410880-E9AC-4FAE-96B9-5033FC48D4DA}" srcOrd="0" destOrd="0" parTransId="{A51B8EB7-0A24-423C-A37F-731D0F40DFE6}" sibTransId="{55EE7DD9-F2D8-4001-B01D-D6972F7D5880}"/>
    <dgm:cxn modelId="{7C8D3E23-895D-47E6-B28C-FF7D2EA547FC}" type="presOf" srcId="{A5136E44-FBAF-4024-8998-4FFE27FFA4D3}" destId="{5F7CE59A-EA31-4A81-8CF5-8CC5BDE31EAA}" srcOrd="0" destOrd="0" presId="urn:microsoft.com/office/officeart/2005/8/layout/vList6"/>
    <dgm:cxn modelId="{CA4E0D37-59E2-48F7-9DF6-038174942FA1}" type="presParOf" srcId="{F2100915-79A1-4F50-A0EC-DD230B5CDF4D}" destId="{400262DB-1F81-46F7-A9D3-66198D9E00E5}" srcOrd="0" destOrd="0" presId="urn:microsoft.com/office/officeart/2005/8/layout/vList6"/>
    <dgm:cxn modelId="{7D16C8B6-7FF4-40A1-8608-BA0074372847}" type="presParOf" srcId="{400262DB-1F81-46F7-A9D3-66198D9E00E5}" destId="{CE909663-24F9-4C2D-A80E-7CE4A89C29BE}" srcOrd="0" destOrd="0" presId="urn:microsoft.com/office/officeart/2005/8/layout/vList6"/>
    <dgm:cxn modelId="{4D525FE8-A2D2-4BC0-AC8A-25EC931D0FBE}" type="presParOf" srcId="{400262DB-1F81-46F7-A9D3-66198D9E00E5}" destId="{43321619-1E95-4C75-8E93-5AF5DEE3A61B}" srcOrd="1" destOrd="0" presId="urn:microsoft.com/office/officeart/2005/8/layout/vList6"/>
    <dgm:cxn modelId="{9C822BC5-8765-483E-BA92-1A902242465A}" type="presParOf" srcId="{F2100915-79A1-4F50-A0EC-DD230B5CDF4D}" destId="{AE4D0714-EC38-4D5E-9585-631BD0945070}" srcOrd="1" destOrd="0" presId="urn:microsoft.com/office/officeart/2005/8/layout/vList6"/>
    <dgm:cxn modelId="{F21EAF2C-AA42-4ADE-A8CC-A26337F93E4E}" type="presParOf" srcId="{F2100915-79A1-4F50-A0EC-DD230B5CDF4D}" destId="{D1237D4A-6128-4CA2-ACFC-FF2448361FDF}" srcOrd="2" destOrd="0" presId="urn:microsoft.com/office/officeart/2005/8/layout/vList6"/>
    <dgm:cxn modelId="{B4B6BD20-F06F-4A8F-B78A-1AC056C52D37}" type="presParOf" srcId="{D1237D4A-6128-4CA2-ACFC-FF2448361FDF}" destId="{B5BF1D2D-4BFF-4DF9-AF33-29796A81D071}" srcOrd="0" destOrd="0" presId="urn:microsoft.com/office/officeart/2005/8/layout/vList6"/>
    <dgm:cxn modelId="{7F88A7E5-1B97-4442-B722-5D4602EF9210}" type="presParOf" srcId="{D1237D4A-6128-4CA2-ACFC-FF2448361FDF}" destId="{5F7CE59A-EA31-4A81-8CF5-8CC5BDE31EA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480BB-DEA5-44B3-A978-1A1D325E7BE6}">
      <dsp:nvSpPr>
        <dsp:cNvPr id="0" name=""/>
        <dsp:cNvSpPr/>
      </dsp:nvSpPr>
      <dsp:spPr>
        <a:xfrm>
          <a:off x="2059" y="716551"/>
          <a:ext cx="3934342" cy="1491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BB8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Дифференциации</a:t>
          </a:r>
          <a:endParaRPr lang="ru-RU" sz="3200" kern="1200" dirty="0">
            <a:solidFill>
              <a:srgbClr val="FBB81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55" y="760247"/>
        <a:ext cx="3846950" cy="1404504"/>
      </dsp:txXfrm>
    </dsp:sp>
    <dsp:sp modelId="{1EA4EBBE-F761-4C8E-B0FB-F2AB59034D1B}">
      <dsp:nvSpPr>
        <dsp:cNvPr id="0" name=""/>
        <dsp:cNvSpPr/>
      </dsp:nvSpPr>
      <dsp:spPr>
        <a:xfrm>
          <a:off x="4386225" y="904717"/>
          <a:ext cx="953627" cy="1115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4386225" y="1127830"/>
        <a:ext cx="667539" cy="669338"/>
      </dsp:txXfrm>
    </dsp:sp>
    <dsp:sp modelId="{A86B525F-81F8-4376-91A9-65422008494A}">
      <dsp:nvSpPr>
        <dsp:cNvPr id="0" name=""/>
        <dsp:cNvSpPr/>
      </dsp:nvSpPr>
      <dsp:spPr>
        <a:xfrm>
          <a:off x="5735698" y="113027"/>
          <a:ext cx="4498242" cy="2698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детей, имеющих различные способности, проблемы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4747" y="192076"/>
        <a:ext cx="4340144" cy="2540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480BB-DEA5-44B3-A978-1A1D325E7BE6}">
      <dsp:nvSpPr>
        <dsp:cNvPr id="0" name=""/>
        <dsp:cNvSpPr/>
      </dsp:nvSpPr>
      <dsp:spPr>
        <a:xfrm>
          <a:off x="2059" y="716551"/>
          <a:ext cx="3934342" cy="1491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FBB8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Индивидуализации</a:t>
          </a:r>
          <a:endParaRPr lang="ru-RU" sz="3200" b="0" kern="1200" dirty="0">
            <a:solidFill>
              <a:srgbClr val="FBB81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55" y="760247"/>
        <a:ext cx="3846950" cy="1404504"/>
      </dsp:txXfrm>
    </dsp:sp>
    <dsp:sp modelId="{1EA4EBBE-F761-4C8E-B0FB-F2AB59034D1B}">
      <dsp:nvSpPr>
        <dsp:cNvPr id="0" name=""/>
        <dsp:cNvSpPr/>
      </dsp:nvSpPr>
      <dsp:spPr>
        <a:xfrm>
          <a:off x="4386225" y="904717"/>
          <a:ext cx="953627" cy="1115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/>
        </a:p>
      </dsp:txBody>
      <dsp:txXfrm>
        <a:off x="4386225" y="1127830"/>
        <a:ext cx="667539" cy="669338"/>
      </dsp:txXfrm>
    </dsp:sp>
    <dsp:sp modelId="{A86B525F-81F8-4376-91A9-65422008494A}">
      <dsp:nvSpPr>
        <dsp:cNvPr id="0" name=""/>
        <dsp:cNvSpPr/>
      </dsp:nvSpPr>
      <dsp:spPr>
        <a:xfrm>
          <a:off x="5735698" y="113027"/>
          <a:ext cx="4498242" cy="2698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Выбор способов, приемов, темпов обучения.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Мероприятия, помогающие учитывать особенности - ИОМ.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4747" y="192076"/>
        <a:ext cx="4340144" cy="2540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21619-1E95-4C75-8E93-5AF5DEE3A61B}">
      <dsp:nvSpPr>
        <dsp:cNvPr id="0" name=""/>
        <dsp:cNvSpPr/>
      </dsp:nvSpPr>
      <dsp:spPr>
        <a:xfrm>
          <a:off x="2257884" y="133"/>
          <a:ext cx="3382693" cy="6017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>
              <a:solidFill>
                <a:srgbClr val="033473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«О мониторинге в целях адресного повышения квалификации педагогических работников начальной школы </a:t>
          </a:r>
          <a:endParaRPr lang="ru-RU" sz="1100" b="1" kern="1200" dirty="0">
            <a:solidFill>
              <a:srgbClr val="033473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257884" y="75346"/>
        <a:ext cx="3157054" cy="451277"/>
      </dsp:txXfrm>
    </dsp:sp>
    <dsp:sp modelId="{CE909663-24F9-4C2D-A80E-7CE4A89C29BE}">
      <dsp:nvSpPr>
        <dsp:cNvPr id="0" name=""/>
        <dsp:cNvSpPr/>
      </dsp:nvSpPr>
      <dsp:spPr>
        <a:xfrm>
          <a:off x="0" y="57341"/>
          <a:ext cx="2255128" cy="505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ЧР от 15.02.2019г. №226-п </a:t>
          </a:r>
          <a:endParaRPr lang="ru-RU" sz="1000" b="1" kern="1200" dirty="0">
            <a:solidFill>
              <a:srgbClr val="FBB812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4677" y="82018"/>
        <a:ext cx="2205774" cy="456151"/>
      </dsp:txXfrm>
    </dsp:sp>
    <dsp:sp modelId="{55CC4688-3722-41AC-AA6B-E60E4A45142D}">
      <dsp:nvSpPr>
        <dsp:cNvPr id="0" name=""/>
        <dsp:cNvSpPr/>
      </dsp:nvSpPr>
      <dsp:spPr>
        <a:xfrm>
          <a:off x="2257333" y="652387"/>
          <a:ext cx="3385999" cy="5055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>
              <a:solidFill>
                <a:srgbClr val="033473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«О мониторинге в целях адресного повышения квалификации управленческих кадров</a:t>
          </a:r>
          <a:endParaRPr lang="ru-RU" sz="1100" kern="1200" dirty="0">
            <a:solidFill>
              <a:srgbClr val="033473"/>
            </a:solidFill>
          </a:endParaRPr>
        </a:p>
      </dsp:txBody>
      <dsp:txXfrm>
        <a:off x="2257333" y="715575"/>
        <a:ext cx="3196435" cy="379129"/>
      </dsp:txXfrm>
    </dsp:sp>
    <dsp:sp modelId="{57371DBD-331C-4F6F-B481-0A5488C45993}">
      <dsp:nvSpPr>
        <dsp:cNvPr id="0" name=""/>
        <dsp:cNvSpPr/>
      </dsp:nvSpPr>
      <dsp:spPr>
        <a:xfrm>
          <a:off x="0" y="652520"/>
          <a:ext cx="2257333" cy="505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ЧР от 15.02.2019г. №226-п </a:t>
          </a:r>
          <a:endParaRPr lang="ru-RU" sz="1000" b="1" kern="1200" dirty="0">
            <a:solidFill>
              <a:srgbClr val="FBB812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4677" y="677197"/>
        <a:ext cx="2207979" cy="4561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21619-1E95-4C75-8E93-5AF5DEE3A61B}">
      <dsp:nvSpPr>
        <dsp:cNvPr id="0" name=""/>
        <dsp:cNvSpPr/>
      </dsp:nvSpPr>
      <dsp:spPr>
        <a:xfrm>
          <a:off x="2378776" y="189"/>
          <a:ext cx="3662331" cy="8548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33473">
              <a:alpha val="9000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«О проведении мониторинга  оценки кадрового потенциала методических кабинетов муниципальных органов управления образованием»</a:t>
          </a:r>
        </a:p>
      </dsp:txBody>
      <dsp:txXfrm>
        <a:off x="2378776" y="107048"/>
        <a:ext cx="3341755" cy="641152"/>
      </dsp:txXfrm>
    </dsp:sp>
    <dsp:sp modelId="{CE909663-24F9-4C2D-A80E-7CE4A89C29BE}">
      <dsp:nvSpPr>
        <dsp:cNvPr id="0" name=""/>
        <dsp:cNvSpPr/>
      </dsp:nvSpPr>
      <dsp:spPr>
        <a:xfrm>
          <a:off x="0" y="81467"/>
          <a:ext cx="2377018" cy="7181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Чеченской Республики от 22.03.2021г. № 49-п </a:t>
          </a:r>
        </a:p>
      </dsp:txBody>
      <dsp:txXfrm>
        <a:off x="35059" y="116526"/>
        <a:ext cx="2306900" cy="648079"/>
      </dsp:txXfrm>
    </dsp:sp>
    <dsp:sp modelId="{5F7CE59A-EA31-4A81-8CF5-8CC5BDE31EAA}">
      <dsp:nvSpPr>
        <dsp:cNvPr id="0" name=""/>
        <dsp:cNvSpPr/>
      </dsp:nvSpPr>
      <dsp:spPr>
        <a:xfrm>
          <a:off x="2417146" y="926879"/>
          <a:ext cx="3625720" cy="718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«Об утверждении Дорожной карты реализации мероприятий по развитию муниципальных методических служб»</a:t>
          </a:r>
        </a:p>
      </dsp:txBody>
      <dsp:txXfrm>
        <a:off x="2417146" y="1016654"/>
        <a:ext cx="3356396" cy="538647"/>
      </dsp:txXfrm>
    </dsp:sp>
    <dsp:sp modelId="{B5BF1D2D-4BFF-4DF9-AF33-29796A81D071}">
      <dsp:nvSpPr>
        <dsp:cNvPr id="0" name=""/>
        <dsp:cNvSpPr/>
      </dsp:nvSpPr>
      <dsp:spPr>
        <a:xfrm>
          <a:off x="0" y="926879"/>
          <a:ext cx="2417146" cy="7181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Приказ Министерства образования и науки Чеченской Республики от 26.03.2021г. №340-п </a:t>
          </a:r>
        </a:p>
      </dsp:txBody>
      <dsp:txXfrm>
        <a:off x="35059" y="961938"/>
        <a:ext cx="2347028" cy="648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7ABE5-B447-4C47-8836-48E609547971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F6FD6-49CF-4E8A-91B3-B01EC6145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1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Универсальные кодификаторы </a:t>
            </a:r>
            <a:r>
              <a:rPr lang="ru-RU" dirty="0" err="1" smtClean="0"/>
              <a:t>Рособрнадзора</a:t>
            </a:r>
            <a:r>
              <a:rPr lang="ru-RU" dirty="0" smtClean="0"/>
              <a:t> ,разработанные и выложенные на сайте ФИОКО. Это инструментарий всевозможных мониторингов</a:t>
            </a:r>
            <a:r>
              <a:rPr lang="ru-RU" baseline="0" dirty="0" smtClean="0"/>
              <a:t> и разработки </a:t>
            </a:r>
            <a:r>
              <a:rPr lang="ru-RU" baseline="0" dirty="0" err="1" smtClean="0"/>
              <a:t>контрольнно-измерительных</a:t>
            </a:r>
            <a:r>
              <a:rPr lang="ru-RU" baseline="0" dirty="0" smtClean="0"/>
              <a:t> материалов.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08EA-0EBF-4007-9686-E7918A67D98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7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B0886-7CC4-48BE-9508-E58947A05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34744B-5116-4A3F-9370-F3DA4C830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60268D-FF48-4D29-947A-10D0AC52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87769C-B7ED-491D-BD98-C43520DBD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4B92-09F9-44D5-B16E-A42F629A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6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D6488-FCC9-469D-B8E3-A993864D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2D8CD8-7ABD-4D32-9FEB-9B383A334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B3D792-525A-4564-B226-FD6B5266C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E12813-A484-466B-8715-C59AE576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569D1C-6BD3-4E33-A14D-D6C3D276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B10F11-89C7-4D79-8CE1-A4920BB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1F0B6-D899-47A0-9902-B02AEB99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17D173-45FA-47F1-B463-BCAFB2A35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D036C6-4F8E-4990-A3F2-9B358ACBD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C9BA41-A26A-4A1C-8EEB-F5F8DA739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FD4ED4-EF5B-408F-AB91-E96116BC4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28E852-10A2-4D83-82CC-3C69E60B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7EFE6A-C788-4C38-85D3-D8850237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27B07E-0595-4EA5-B842-7DFBA639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2C04-A04E-4107-BC02-5A63314B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0FE674-A3AE-40DF-B81B-D6FED07F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0F60AB-FE59-4CC4-BA31-142F1083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948347-2DE3-41CB-B40D-16F05F20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E18A28-5B78-4579-99BE-7981E42C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2CF49C-9329-4F90-8DDA-EC747BF3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02D21B-51EB-447F-90BE-6B725D2F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1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8CC1D-15E5-4100-9F99-D201A24C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37138-8F68-4DFE-B10B-743E748AC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EC7F5-08BC-4732-A6F4-0C59BEAFD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BA175A-CCE4-4877-8817-A628ECC7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CB5C8-9D4F-4F0B-B597-E68D7E87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5D39A9-DABC-4DBB-B922-93420FF4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6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1D8DB-4377-4950-B876-3E3A54CF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6D0890-AF25-4A13-BF39-D8EEEC64E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1AE182-7091-4DBA-AB79-CBC975922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CA148D-ED83-4BC6-83D0-64BD340A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F9A8F-FEF3-4CB8-B58D-0918A1B4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FFA4D-FB64-4E92-8546-FB685DAC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9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B31F1-228C-40C6-B624-23A343ED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BE0B7-56FC-48BA-A39C-37B34F97B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B1945-AD24-4E84-9DFC-5B8E5127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7EE48-2B60-401E-B494-3A7CABF4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BCE7A-E85A-400A-AF65-F5409463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811A02-99BC-4B98-B939-926504C04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AE9657-1D00-4C11-B9F1-F1CA044FC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5D028-7514-44D2-B893-C66F067C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452EE-B597-4B8F-9ED0-7A14B57E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2DED1-D988-4FF5-901D-CEA1F83B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B504799-5A5B-4904-96F0-E39EDC02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9263"/>
            <a:ext cx="12192000" cy="513873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6000" y="2079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val="5328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B528B-4022-481C-B4C4-547E2E58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3A88FE-2B8F-4A7F-8115-58A11752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62E446-084A-4B5F-8B64-A7A28704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B9AD15-C6D5-4FF2-A8FA-F855066B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5E33173-FD76-4096-9269-4DAF2793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88" y="2304000"/>
            <a:ext cx="5960712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7BCC956-CB20-44D2-9E97-FD4B3765E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688" y="0"/>
            <a:ext cx="5421312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D4F1DA6-0E09-4DDD-91BB-50C934A98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063" y="3968750"/>
            <a:ext cx="6029325" cy="197961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64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414338"/>
            <a:ext cx="5489575" cy="283527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8F824-2714-40D3-B7D1-032D9A70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3" y="430470"/>
            <a:ext cx="5084575" cy="117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C7CB63-4F12-4BAC-9F52-10E4ABC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425" y="1944688"/>
            <a:ext cx="5040313" cy="46799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099E3E-6BA6-42CC-BA32-79F47F91AB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608388"/>
            <a:ext cx="5489575" cy="30162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070353-59AD-4E85-AD00-AD390EB609E5}"/>
              </a:ext>
            </a:extLst>
          </p:cNvPr>
          <p:cNvSpPr/>
          <p:nvPr userDrawn="1"/>
        </p:nvSpPr>
        <p:spPr>
          <a:xfrm>
            <a:off x="0" y="6399000"/>
            <a:ext cx="12192000" cy="45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E3F739-19A4-4190-A1FA-67EFCD502D1C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051" y="593725"/>
            <a:ext cx="5489575" cy="2857398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3751F-5479-412E-84EF-955FC984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593725"/>
            <a:ext cx="5151949" cy="1038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A74BD7-8B5C-49BC-B03B-A549B6105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944688"/>
            <a:ext cx="5151437" cy="481488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C0238A-CE92-48A9-B41C-AC423CC575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3833813"/>
            <a:ext cx="5489575" cy="2925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3B8627-E627-4634-B66D-3D27D79305E7}"/>
              </a:ext>
            </a:extLst>
          </p:cNvPr>
          <p:cNvSpPr/>
          <p:nvPr userDrawn="1"/>
        </p:nvSpPr>
        <p:spPr>
          <a:xfrm>
            <a:off x="0" y="6399000"/>
            <a:ext cx="12192000" cy="45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1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22" y="548862"/>
            <a:ext cx="5489575" cy="576027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44688-CD4C-42A4-912B-9CC26638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000" y="548862"/>
            <a:ext cx="5188878" cy="1038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013647-54DF-4DD1-9AF0-D3F96F826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0325" y="1898650"/>
            <a:ext cx="5189538" cy="44100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B21DE2-9ECB-4665-9E2C-CBAAA3FFEAB7}"/>
              </a:ext>
            </a:extLst>
          </p:cNvPr>
          <p:cNvSpPr/>
          <p:nvPr userDrawn="1"/>
        </p:nvSpPr>
        <p:spPr>
          <a:xfrm>
            <a:off x="0" y="6399000"/>
            <a:ext cx="12192000" cy="45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3E598D-FE35-4AD2-85C8-760070BD09E5}"/>
              </a:ext>
            </a:extLst>
          </p:cNvPr>
          <p:cNvSpPr/>
          <p:nvPr userDrawn="1"/>
        </p:nvSpPr>
        <p:spPr>
          <a:xfrm>
            <a:off x="6110304" y="0"/>
            <a:ext cx="608169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5999" y="548863"/>
            <a:ext cx="4552169" cy="28801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013647-54DF-4DD1-9AF0-D3F96F826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0325" y="1898650"/>
            <a:ext cx="5189538" cy="44100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5354C2-B4DE-450B-8855-78EE895C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22" y="3699001"/>
            <a:ext cx="5226067" cy="765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B99D29D-3056-4958-A0C3-FB6C590DB2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138" y="4733925"/>
            <a:ext cx="5226050" cy="18446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765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23225-A6EB-4C9E-BE2E-B9D55EC9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B195F4-6F69-45A4-A776-426F59E30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D8BE2-7D6B-4A75-8335-D690B278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112EC0-B9D9-4A20-8B06-52909BCC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B120D-5D0E-4B47-AF11-603E420E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presentation-creation.ru/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614CC-0DBF-4422-9735-A1F761FA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F02BD0-B6F7-4FC4-BE38-C3F830845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7E77E-7D10-4DF2-B1C4-409B43294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4120-DDB0-4CD8-A5A7-9CEC2FF4DA8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76696-11F7-4C3D-B4AD-F6CDDE256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E1899-C8AF-4B4F-84CC-61C783520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70D3B-ABAB-4F8D-9335-B3598A2CBFD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1"/>
            <a:extLst>
              <a:ext uri="{FF2B5EF4-FFF2-40B4-BE49-F238E27FC236}">
                <a16:creationId xmlns:a16="http://schemas.microsoft.com/office/drawing/2014/main" id="{C1F857D3-07AD-4545-9B12-410A92E911D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1" r:id="rId4"/>
    <p:sldLayoutId id="2147483662" r:id="rId5"/>
    <p:sldLayoutId id="2147483664" r:id="rId6"/>
    <p:sldLayoutId id="2147483667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5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AB3532-04C3-482F-8BCE-8461B638FCC7}"/>
              </a:ext>
            </a:extLst>
          </p:cNvPr>
          <p:cNvSpPr/>
          <p:nvPr/>
        </p:nvSpPr>
        <p:spPr>
          <a:xfrm>
            <a:off x="-8626" y="0"/>
            <a:ext cx="68246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33473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Тьютор ЦНППМ ГБУ ДПО «Института развития образования Чеченской Республики» </a:t>
            </a:r>
          </a:p>
          <a:p>
            <a:pPr algn="ctr"/>
            <a:r>
              <a:rPr lang="ru-RU" b="1">
                <a:solidFill>
                  <a:srgbClr val="033473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Тисаева Элина Сулеймановна</a:t>
            </a:r>
            <a:endParaRPr lang="ru-RU" b="1" dirty="0">
              <a:solidFill>
                <a:srgbClr val="033473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FBA7F-EBC3-4FC4-AA25-E00F690EAC3C}"/>
              </a:ext>
            </a:extLst>
          </p:cNvPr>
          <p:cNvSpPr/>
          <p:nvPr/>
        </p:nvSpPr>
        <p:spPr>
          <a:xfrm>
            <a:off x="-24000" y="2348999"/>
            <a:ext cx="7221000" cy="2340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srgbClr val="0334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3600" b="1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тренды</a:t>
            </a:r>
            <a:endParaRPr lang="en-US" sz="3600" b="1" dirty="0" smtClean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системы </a:t>
            </a:r>
            <a:r>
              <a:rPr lang="ru-RU" sz="3600" b="1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en-US" sz="36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3AA26D27-2381-4362-A21E-FADC2A833282}"/>
              </a:ext>
            </a:extLst>
          </p:cNvPr>
          <p:cNvSpPr/>
          <p:nvPr/>
        </p:nvSpPr>
        <p:spPr>
          <a:xfrm>
            <a:off x="6790544" y="2034002"/>
            <a:ext cx="417465" cy="314998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5D92CB75-01D8-467F-9C1D-90981489FE34}"/>
              </a:ext>
            </a:extLst>
          </p:cNvPr>
          <p:cNvSpPr/>
          <p:nvPr/>
        </p:nvSpPr>
        <p:spPr>
          <a:xfrm rot="5400000">
            <a:off x="6784048" y="4695496"/>
            <a:ext cx="430455" cy="41746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BF63C9-AA6C-4579-8C80-C29756D0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000" y="1944000"/>
            <a:ext cx="3284999" cy="30330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1001" y="5888504"/>
            <a:ext cx="31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ГБУ ДПО «ИРО ЧР», </a:t>
            </a:r>
            <a:r>
              <a:rPr lang="ru-RU" dirty="0" err="1" smtClean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к.и.н</a:t>
            </a:r>
            <a:r>
              <a:rPr lang="ru-RU" dirty="0" smtClean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</a:t>
            </a:r>
          </a:p>
          <a:p>
            <a:r>
              <a:rPr lang="ru-RU" dirty="0" err="1" smtClean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Эльмурзаева</a:t>
            </a:r>
            <a:r>
              <a:rPr lang="ru-RU" dirty="0" smtClean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Г.Б.</a:t>
            </a:r>
            <a:endParaRPr lang="ru-RU" dirty="0">
              <a:solidFill>
                <a:srgbClr val="FBB8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Мониторинг и </a:t>
            </a:r>
            <a:r>
              <a:rPr lang="ru-RU" dirty="0" err="1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КИМы</a:t>
            </a:r>
            <a:r>
              <a:rPr lang="ru-RU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  <a:endParaRPr lang="ru-RU" dirty="0">
              <a:solidFill>
                <a:srgbClr val="FBB8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215" t="17362" r="26028" b="3717"/>
          <a:stretch>
            <a:fillRect/>
          </a:stretch>
        </p:blipFill>
        <p:spPr bwMode="auto">
          <a:xfrm>
            <a:off x="2181000" y="1269000"/>
            <a:ext cx="8235000" cy="519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4576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9358" t="21615" r="29523" b="3732"/>
          <a:stretch>
            <a:fillRect/>
          </a:stretch>
        </p:blipFill>
        <p:spPr bwMode="auto">
          <a:xfrm>
            <a:off x="1626000" y="54000"/>
            <a:ext cx="8081216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63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217" y="774000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Что оцениваем?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000" y="2034000"/>
            <a:ext cx="9360000" cy="4275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err="1">
                <a:solidFill>
                  <a:srgbClr val="033473"/>
                </a:solidFill>
                <a:latin typeface="Times New Roman" panose="02020603050405020304" pitchFamily="18" charset="0"/>
                <a:cs typeface="Times New Roman" pitchFamily="18" charset="0"/>
              </a:rPr>
              <a:t>Сформированность</a:t>
            </a:r>
            <a:r>
              <a:rPr lang="ru-RU" b="1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 умений: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устное диалогическое и монологическое высказывание (2—4 предложения на определённую тему, по наблюдениям) с соблюдением орфоэпических норм, правильной интонации; 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формулировать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простые выводы на основе прочитанного (услышанного) устно и письменно (1—2 предложения);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составлять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предложения из слов, устанавливая между ними смысловую связь по вопросам; 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определять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тему текста и озаглавливать текст, отражая его тему;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составлять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текст из разрозненных предложений, частей текста;  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2176485" y="72263"/>
          <a:ext cx="5643333" cy="115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10000" y="2586463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77800" y="9000"/>
            <a:ext cx="3933200" cy="757664"/>
          </a:xfrm>
          <a:prstGeom prst="roundRect">
            <a:avLst/>
          </a:prstGeom>
          <a:ln>
            <a:solidFill>
              <a:srgbClr val="FBB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Задавать вопросы </a:t>
            </a:r>
            <a:r>
              <a:rPr lang="ru-RU" sz="14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 содержанию </a:t>
            </a:r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текста и отвечать </a:t>
            </a:r>
            <a:r>
              <a:rPr lang="ru-RU" sz="14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них</a:t>
            </a:r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подтверждая </a:t>
            </a:r>
            <a:r>
              <a:rPr lang="ru-RU" sz="14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ответ примерами </a:t>
            </a:r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из текста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7800" y="819000"/>
            <a:ext cx="3933200" cy="909570"/>
          </a:xfrm>
          <a:prstGeom prst="roundRect">
            <a:avLst/>
          </a:prstGeom>
          <a:ln>
            <a:solidFill>
              <a:srgbClr val="FBB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использовать знаково-символические средства для решения задач; понимать информацию, представленную разными способами: словесно, в виде таблицы. схемы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17576" y="1932921"/>
            <a:ext cx="4403440" cy="909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Делить тексты на </a:t>
            </a:r>
            <a:r>
              <a:rPr lang="ru-RU" sz="14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смысловые</a:t>
            </a:r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части</a:t>
            </a:r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составлять план текста</a:t>
            </a:r>
          </a:p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Интерпретация содержащейся </a:t>
            </a:r>
            <a:r>
              <a:rPr lang="ru-RU" sz="14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тексте </a:t>
            </a:r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информации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76391" y="2948443"/>
            <a:ext cx="4459609" cy="909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Вычленять в тексте основные события; сравнивать между собой объекты, описанные в тексте, выделяя 2-3 существенных признака; проводить несложные наблюдения в окружающей среде и ставить опыты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77478" y="3918857"/>
            <a:ext cx="4443538" cy="909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Собирать, представлять, интерпретировать информацию (логическая задача)</a:t>
            </a:r>
          </a:p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Решать задачи в 3-4 действия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17576" y="4889271"/>
            <a:ext cx="4403440" cy="909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проводить несложные наблюдения в окружающей среде, делать обобщения и ставить опыты</a:t>
            </a:r>
            <a:endParaRPr lang="ru-RU" sz="1400" dirty="0">
              <a:solidFill>
                <a:srgbClr val="FBB8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 l="29062" t="20833" r="18906" b="51667"/>
          <a:stretch>
            <a:fillRect/>
          </a:stretch>
        </p:blipFill>
        <p:spPr bwMode="auto">
          <a:xfrm>
            <a:off x="2259235" y="1328468"/>
            <a:ext cx="5116498" cy="25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/>
          <a:srcRect l="29375" t="20000" r="19062" b="51667"/>
          <a:stretch>
            <a:fillRect/>
          </a:stretch>
        </p:blipFill>
        <p:spPr bwMode="auto">
          <a:xfrm>
            <a:off x="2259236" y="3862235"/>
            <a:ext cx="5013949" cy="282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 rot="16200000">
            <a:off x="-891010" y="3310600"/>
            <a:ext cx="4339475" cy="14773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BB812"/>
                </a:solidFill>
                <a:latin typeface="Times New Roman" panose="02020603050405020304" pitchFamily="18" charset="0"/>
                <a:cs typeface="Times New Roman" pitchFamily="18" charset="0"/>
              </a:rPr>
              <a:t>Нарушение преемственности при формировании планируемых результатов ФГОС </a:t>
            </a:r>
          </a:p>
          <a:p>
            <a:pPr algn="ctr"/>
            <a:r>
              <a:rPr lang="ru-RU" dirty="0">
                <a:solidFill>
                  <a:srgbClr val="FBB812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i="1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в рамках семинаров по функциональной грамотности</a:t>
            </a:r>
            <a:r>
              <a:rPr lang="ru-RU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7617576" y="5910591"/>
            <a:ext cx="4328423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разработки программ ДПО заложен </a:t>
            </a:r>
            <a:r>
              <a:rPr lang="ru-RU" sz="1600" dirty="0" err="1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дефицитарный</a:t>
            </a:r>
            <a:r>
              <a:rPr lang="ru-RU" sz="1600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</a:t>
            </a:r>
          </a:p>
        </p:txBody>
      </p:sp>
    </p:spTree>
    <p:extLst>
      <p:ext uri="{BB962C8B-B14F-4D97-AF65-F5344CB8AC3E}">
        <p14:creationId xmlns:p14="http://schemas.microsoft.com/office/powerpoint/2010/main" val="39926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</a:t>
            </a:r>
            <a:endParaRPr lang="ru-RU" dirty="0">
              <a:solidFill>
                <a:srgbClr val="FBB8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03940"/>
            <a:ext cx="82800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	Из 5 </a:t>
            </a:r>
            <a:r>
              <a:rPr lang="ru-RU" sz="4400" dirty="0" smtClean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школ, участвующих </a:t>
            </a:r>
            <a:r>
              <a:rPr lang="ru-RU" sz="4400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4400" dirty="0" smtClean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PISA-2022</a:t>
            </a:r>
            <a:r>
              <a:rPr lang="ru-RU" sz="4400" dirty="0" smtClean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при прохождении самодиагностики 70% детей не справились с низким уровнем заданий по основным </a:t>
            </a:r>
            <a:r>
              <a:rPr lang="ru-RU" sz="4400" dirty="0" smtClean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направлениям</a:t>
            </a:r>
            <a:endParaRPr lang="ru-RU" sz="4400" dirty="0">
              <a:solidFill>
                <a:srgbClr val="0334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00" y="0"/>
            <a:ext cx="11700000" cy="164305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sz="3200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ЦОКО-2022</a:t>
            </a:r>
            <a:r>
              <a:rPr lang="ru-RU" sz="3200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Математическая, читательская, </a:t>
            </a:r>
            <a:r>
              <a:rPr lang="ru-RU" sz="3200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естественно</a:t>
            </a:r>
            <a:r>
              <a:rPr lang="en-US" sz="3200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научная</a:t>
            </a:r>
            <a:endParaRPr lang="ru-RU" sz="3200" dirty="0">
              <a:solidFill>
                <a:srgbClr val="FBB8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409890"/>
              </p:ext>
            </p:extLst>
          </p:nvPr>
        </p:nvGraphicFramePr>
        <p:xfrm>
          <a:off x="1236000" y="1854000"/>
          <a:ext cx="2971792" cy="454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22906826"/>
              </p:ext>
            </p:extLst>
          </p:nvPr>
        </p:nvGraphicFramePr>
        <p:xfrm>
          <a:off x="7986000" y="1875894"/>
          <a:ext cx="3015000" cy="452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E3479E5-42A6-47DC-851F-C719415A3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760072"/>
              </p:ext>
            </p:extLst>
          </p:nvPr>
        </p:nvGraphicFramePr>
        <p:xfrm>
          <a:off x="4703855" y="1907043"/>
          <a:ext cx="2786082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3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69000"/>
            <a:ext cx="7560000" cy="11429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Методические разработки ЦОКО с</a:t>
            </a:r>
            <a:r>
              <a:rPr lang="en-US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рекомендациями что делать!</a:t>
            </a:r>
            <a:endParaRPr lang="ru-RU" dirty="0">
              <a:solidFill>
                <a:srgbClr val="FBB8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81000" y="1837239"/>
            <a:ext cx="11700000" cy="50260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АДРЕСНЫЕ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Руководителям РОО: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создать систему методического сопровождения процесса формирования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математической, естественнонаучной и читательской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грамотности обучающихся в условиях муниципальной системы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образования,исходя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из того, что данная система должна функционировать как на уровне муниципальной методической службы, так и на уровне образовательных организаций</a:t>
            </a:r>
          </a:p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Муниципальным методическим службам: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разработать и реализовать Программу методического сопровождения процесса формирования математической, естественнонаучной и читательской грамотности обучающихся, включающую в себя организацию курсов и семинаров,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тьюторского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сопровождения, горизонтального обучения в деятельности профессиональных педагогических сообществ, конкурсов профессионального педагогического мастерства и другие формы работы ММС;</a:t>
            </a:r>
          </a:p>
          <a:p>
            <a:pPr lvl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организовать и координировать деятельность проектной группы административных работников ОО с целью совместного проектирования и осуществления методической работы в школах в сфере формирования функциональной грамотности; </a:t>
            </a:r>
          </a:p>
          <a:p>
            <a:pPr lvl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обобщить опыт образовательных организаций и педагогов муниципального района по формированию функциональной грамотности обучающихся;</a:t>
            </a:r>
          </a:p>
          <a:p>
            <a:pPr>
              <a:buNone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уровне администрации ОО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спроектировать и реализовать план методической работы в ОО с учётом необходимости решения проблемы формирования функциональной грамотности у обучающихся и профессиональных дефицитов педагогов, выявленных в результате диагностики;</a:t>
            </a:r>
          </a:p>
          <a:p>
            <a:pPr lvl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внести изменения в нормативную базу ОО в связи с реализацией задач формирования ФГ обучающихся;</a:t>
            </a:r>
          </a:p>
          <a:p>
            <a:pPr lvl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разработать и реализовать формы организации образовательного процесса, в ходе которых будет вестись работа по</a:t>
            </a:r>
          </a:p>
        </p:txBody>
      </p:sp>
    </p:spTree>
    <p:extLst>
      <p:ext uri="{BB962C8B-B14F-4D97-AF65-F5344CB8AC3E}">
        <p14:creationId xmlns:p14="http://schemas.microsoft.com/office/powerpoint/2010/main" val="52166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 rotWithShape="1">
          <a:blip r:embed="rId2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</a:blip>
          <a:srcRect l="43799" t="31416" r="41565" b="62238"/>
          <a:stretch/>
        </p:blipFill>
        <p:spPr bwMode="auto">
          <a:xfrm>
            <a:off x="723313" y="1865029"/>
            <a:ext cx="2819860" cy="121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3"/>
          <a:srcRect l="46499" t="21950" r="42758" b="67503"/>
          <a:stretch/>
        </p:blipFill>
        <p:spPr bwMode="auto">
          <a:xfrm>
            <a:off x="5061001" y="2394000"/>
            <a:ext cx="2384999" cy="91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4"/>
          <a:srcRect l="46439" t="41904" r="49813" b="48751"/>
          <a:stretch/>
        </p:blipFill>
        <p:spPr bwMode="auto">
          <a:xfrm>
            <a:off x="10006052" y="2394000"/>
            <a:ext cx="904948" cy="9175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0775" y="2394000"/>
            <a:ext cx="194522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Школа современного учителя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756" y="383406"/>
            <a:ext cx="10295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Единая система научно-методического </a:t>
            </a:r>
            <a:endParaRPr lang="en-US" sz="3600" b="1" dirty="0" smtClean="0">
              <a:ln w="10160">
                <a:noFill/>
                <a:prstDash val="solid"/>
              </a:ln>
              <a:solidFill>
                <a:srgbClr val="FBB81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сопровождения педагогических </a:t>
            </a:r>
            <a:r>
              <a:rPr lang="ru-RU" sz="3600" b="1" dirty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работников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000" y="3247933"/>
            <a:ext cx="4337688" cy="923330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федеральной системы научно-методического сопровождения  педагогических работников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000" y="4231777"/>
            <a:ext cx="4337688" cy="230832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системы: создание единого научно-методического пространства по сопровождению повышения квалификации и непрерывного развития профессионального мастерства педагогических работников в соответствии с приоритетными задачами в области образования </a:t>
            </a:r>
            <a:endParaRPr lang="ru-RU" dirty="0">
              <a:solidFill>
                <a:srgbClr val="03347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4505" y="3731799"/>
            <a:ext cx="4152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3347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endParaRPr lang="ru-RU" sz="2400" b="1" dirty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6000" y="4327408"/>
            <a:ext cx="1935000" cy="2031325"/>
          </a:xfrm>
          <a:prstGeom prst="rect">
            <a:avLst/>
          </a:prstGeom>
          <a:noFill/>
          <a:ln w="19050">
            <a:solidFill>
              <a:srgbClr val="033473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федеральной системы научно-методического сопровождения педагогических работников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56000" y="4323952"/>
            <a:ext cx="2655000" cy="2031325"/>
          </a:xfrm>
          <a:prstGeom prst="rect">
            <a:avLst/>
          </a:prstGeom>
          <a:ln w="19050">
            <a:solidFill>
              <a:srgbClr val="033473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возможности повышения уровня профессионального мастерства педагогических 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val="4085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61460" y="139843"/>
            <a:ext cx="9358775" cy="5611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Итоги  мониторинга оценки кадрового состава методических кабинетов муниципальных органов управления образованием Чеченской Республики</a:t>
            </a:r>
            <a:endParaRPr lang="ru-RU" sz="24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279812"/>
              </p:ext>
            </p:extLst>
          </p:nvPr>
        </p:nvGraphicFramePr>
        <p:xfrm>
          <a:off x="1327996" y="2886284"/>
          <a:ext cx="2690101" cy="189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19451300"/>
              </p:ext>
            </p:extLst>
          </p:nvPr>
        </p:nvGraphicFramePr>
        <p:xfrm>
          <a:off x="831000" y="1164055"/>
          <a:ext cx="6042867" cy="164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5562" y="2130768"/>
            <a:ext cx="3511601" cy="29385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5D1AC32-B512-406A-98A7-9C923F1D3FD9}"/>
              </a:ext>
            </a:extLst>
          </p:cNvPr>
          <p:cNvCxnSpPr/>
          <p:nvPr/>
        </p:nvCxnSpPr>
        <p:spPr>
          <a:xfrm flipH="1" flipV="1">
            <a:off x="7004731" y="1213080"/>
            <a:ext cx="6410" cy="374592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25562" y="1426699"/>
            <a:ext cx="3705437" cy="64633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Перезагрузка муниципальных методических служб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94" y="4959000"/>
            <a:ext cx="2008148" cy="17571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27" y="2839183"/>
            <a:ext cx="2193044" cy="2044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6475671" y="5422081"/>
            <a:ext cx="1146923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современного учителя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0698368" y="5422081"/>
            <a:ext cx="1020854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региональных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8423989" y="5422081"/>
            <a:ext cx="1561565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потенциал муниципальных методических служб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0056745" y="5773364"/>
            <a:ext cx="570432" cy="5378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795755" y="5773364"/>
            <a:ext cx="584880" cy="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399733" y="5037361"/>
            <a:ext cx="2951825" cy="160043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Риски:</a:t>
            </a:r>
          </a:p>
          <a:p>
            <a:pPr marL="171450" indent="-1714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отсутствие профильного педагогического образования и опыт работы;</a:t>
            </a:r>
          </a:p>
          <a:p>
            <a:pPr marL="171450" indent="-1714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подмена методического функционала  организационными и координационными функциями.</a:t>
            </a:r>
          </a:p>
        </p:txBody>
      </p:sp>
    </p:spTree>
    <p:extLst>
      <p:ext uri="{BB962C8B-B14F-4D97-AF65-F5344CB8AC3E}">
        <p14:creationId xmlns:p14="http://schemas.microsoft.com/office/powerpoint/2010/main" val="183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00" y="369000"/>
            <a:ext cx="9757800" cy="13255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УРОК- основная форма реализации ФГОС и достижения планируемых </a:t>
            </a:r>
            <a:r>
              <a:rPr lang="ru-RU" sz="3200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результатов</a:t>
            </a:r>
            <a:endParaRPr lang="ru-RU" sz="3200" dirty="0">
              <a:solidFill>
                <a:srgbClr val="FBB8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205015"/>
              </p:ext>
            </p:extLst>
          </p:nvPr>
        </p:nvGraphicFramePr>
        <p:xfrm>
          <a:off x="2451000" y="1944000"/>
          <a:ext cx="7245000" cy="45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Документ" r:id="rId3" imgW="10014840" imgH="5991542" progId="Word.Document.12">
                  <p:embed/>
                </p:oleObj>
              </mc:Choice>
              <mc:Fallback>
                <p:oleObj name="Документ" r:id="rId3" imgW="10014840" imgH="5991542" progId="Word.Document.12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000" y="1944000"/>
                        <a:ext cx="7245000" cy="45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0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6000" y="2754000"/>
            <a:ext cx="10260000" cy="360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Тренды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[</a:t>
            </a:r>
            <a:r>
              <a:rPr lang="ru-RU" dirty="0" err="1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 а; м. [англ.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тенденция, уклон] Книжн. Преобладающая тенденция, общее направление развития чего л. (общественного мнения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,.). 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в политике. 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ТРЕНД (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англ. </a:t>
            </a:r>
            <a:r>
              <a:rPr lang="ru-RU" dirty="0" err="1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направление), в экономике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i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Энциклопедический словарь</a:t>
            </a:r>
            <a:endParaRPr lang="ru-RU" dirty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46000" y="279000"/>
            <a:ext cx="81450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Школа –это место где ребенок проживает лучшие годы своей жизни!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872723"/>
              </p:ext>
            </p:extLst>
          </p:nvPr>
        </p:nvGraphicFramePr>
        <p:xfrm>
          <a:off x="1506000" y="1675021"/>
          <a:ext cx="3786214" cy="5072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3" imgW="5667119" imgH="8019810" progId="AcroExch.Document.DC">
                  <p:embed/>
                </p:oleObj>
              </mc:Choice>
              <mc:Fallback>
                <p:oleObj name="Acrobat Document" r:id="rId3" imgW="5667119" imgH="8019810" progId="AcroExch.Document.DC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000" y="1675021"/>
                        <a:ext cx="3786214" cy="5072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575171"/>
              </p:ext>
            </p:extLst>
          </p:nvPr>
        </p:nvGraphicFramePr>
        <p:xfrm>
          <a:off x="5960014" y="1372542"/>
          <a:ext cx="4000528" cy="550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5" imgW="5667119" imgH="8019810" progId="AcroExch.Document.DC">
                  <p:embed/>
                </p:oleObj>
              </mc:Choice>
              <mc:Fallback>
                <p:oleObj name="Acrobat Document" r:id="rId5" imgW="5667119" imgH="8019810" progId="AcroExch.Document.DC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014" y="1372542"/>
                        <a:ext cx="4000528" cy="55007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7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1000" y="3339000"/>
            <a:ext cx="66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000" y="1989000"/>
            <a:ext cx="10035000" cy="47688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Обновленные стандарты.</a:t>
            </a:r>
          </a:p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Выстраивание планируемых результатов на основе международных исследований.</a:t>
            </a:r>
          </a:p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Воспитание личности</a:t>
            </a:r>
          </a:p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Перезагрузка научно- методического сопровождения педагогических и управленческих кадров.</a:t>
            </a:r>
          </a:p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Формирование региональных методических пулов из числа «играющих»тренеров.</a:t>
            </a:r>
          </a:p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Создание информационной образовательной среды в ОО </a:t>
            </a:r>
          </a:p>
          <a:p>
            <a:pPr>
              <a:buNone/>
            </a:pPr>
            <a:endParaRPr lang="ru-RU" dirty="0">
              <a:solidFill>
                <a:srgbClr val="03347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/>
          <p:cNvPicPr>
            <a:picLocks/>
          </p:cNvPicPr>
          <p:nvPr/>
        </p:nvPicPr>
        <p:blipFill rotWithShape="1">
          <a:blip r:embed="rId2"/>
          <a:srcRect l="19501" t="29191" r="20846" b="23603"/>
          <a:stretch/>
        </p:blipFill>
        <p:spPr bwMode="auto">
          <a:xfrm>
            <a:off x="471000" y="567955"/>
            <a:ext cx="5310000" cy="27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19243" t="22805" r="20590" b="29305"/>
          <a:stretch/>
        </p:blipFill>
        <p:spPr bwMode="auto">
          <a:xfrm>
            <a:off x="471000" y="3789000"/>
            <a:ext cx="5310000" cy="27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591000" y="909000"/>
            <a:ext cx="4725000" cy="495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53% опрошенных учителей считают, что их школа готова к введению обновленных ФГОС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36% - заявили о неготовности школы, 11 % - затруднились ответить на этот вопрос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BB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Флагманский курс </a:t>
            </a:r>
            <a:endParaRPr lang="ru-RU" dirty="0">
              <a:solidFill>
                <a:srgbClr val="FBB8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>
              <a:buNone/>
            </a:pPr>
            <a:r>
              <a:rPr lang="ru-RU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требований </a:t>
            </a:r>
            <a:r>
              <a:rPr lang="ru-RU" b="1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обновленных ФГОС </a:t>
            </a:r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НОО, ФГОС ООО в работе учителя</a:t>
            </a:r>
            <a:r>
              <a:rPr lang="ru-RU" b="1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None/>
            </a:pPr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1.Управленческий пул.</a:t>
            </a:r>
          </a:p>
          <a:p>
            <a:pPr>
              <a:buNone/>
            </a:pPr>
            <a:r>
              <a:rPr lang="en-US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2.Педагоги начальной и основной школы.</a:t>
            </a:r>
          </a:p>
          <a:p>
            <a:pPr>
              <a:buNone/>
            </a:pPr>
            <a:r>
              <a:rPr lang="en-US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3.Методисты различных уровней.</a:t>
            </a:r>
            <a:endParaRPr lang="ru-RU" dirty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6000" y="324000"/>
            <a:ext cx="8126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4000" b="1" dirty="0" smtClean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обновленные,</a:t>
            </a:r>
            <a:r>
              <a:rPr lang="en-US" sz="4000" b="1" dirty="0" smtClean="0">
                <a:solidFill>
                  <a:srgbClr val="03347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4000" b="1" dirty="0">
                <a:solidFill>
                  <a:srgbClr val="FBB812"/>
                </a:solidFill>
                <a:latin typeface="Times New Roman" pitchFamily="18" charset="0"/>
                <a:cs typeface="Times New Roman" pitchFamily="18" charset="0"/>
              </a:rPr>
              <a:t>не новые?</a:t>
            </a:r>
            <a:endParaRPr lang="ru-RU" sz="4000" b="1" dirty="0">
              <a:solidFill>
                <a:srgbClr val="FBB812"/>
              </a:solidFill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625200" y="1314000"/>
            <a:ext cx="5181600" cy="513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itchFamily="18" charset="0"/>
              </a:rPr>
              <a:t>Принципиальное отличие обновленных ФГОС в том, что обновлено содержание общего образования, сформулированы максимально конкретные требования к предметам всей школьной программы соответствующего уровня, позволяющие ответить на вопросы: что конкретно школьник будет знать, чем овладеет и что освоит.</a:t>
            </a:r>
            <a:endParaRPr lang="ru-RU" dirty="0">
              <a:solidFill>
                <a:srgbClr val="0334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6411000" y="1449000"/>
            <a:ext cx="5181600" cy="459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В обновленных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ФГОС конкретизированы личностные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результаты, детализированы предметные результаты (вплоть до определения понятий, которые должен усвоить ученик, в том числе формируется список необходимых к усвоению междисциплинарных понятий (план, схема, проблема и др.).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1148777" y="909000"/>
            <a:ext cx="9225000" cy="256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Требования к предметным результатам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сформулированы в логике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подхода.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Теперь предметные результаты – это учебные действия с предметным материалом.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1132680" y="3069000"/>
            <a:ext cx="10342800" cy="2863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Прежние стандарты не содержали понятия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«воспитание»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Впервые за многие годы обновленный стандарт вернул необходимость воспитательной работы в процессе реализации образовательных программ. Обновленные ФГОС ориентированы на целевые приоритеты духовно-нравственного развития, воспитания и социализации обучающихся, сформулированные в Примерной программе воспитания.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6000" y="999000"/>
            <a:ext cx="90000" cy="31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491577" y="999000"/>
            <a:ext cx="90000" cy="31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6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Аккредитационные</a:t>
            </a:r>
            <a:r>
              <a:rPr lang="ru-RU" sz="3200" b="1" dirty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по основным общеобразовательным </a:t>
            </a:r>
            <a:r>
              <a:rPr lang="ru-RU" sz="3200" b="1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</a:t>
            </a:r>
            <a:endParaRPr lang="ru-RU" sz="3200" b="1" dirty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34" y="1611573"/>
            <a:ext cx="3857652" cy="469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1611573"/>
            <a:ext cx="4000528" cy="469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9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19264875"/>
              </p:ext>
            </p:extLst>
          </p:nvPr>
        </p:nvGraphicFramePr>
        <p:xfrm>
          <a:off x="1596000" y="324000"/>
          <a:ext cx="10236000" cy="29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47824811"/>
              </p:ext>
            </p:extLst>
          </p:nvPr>
        </p:nvGraphicFramePr>
        <p:xfrm>
          <a:off x="1596000" y="3249000"/>
          <a:ext cx="10236000" cy="29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6000" y="459000"/>
            <a:ext cx="1107996" cy="5220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6000" dirty="0" smtClean="0">
                <a:solidFill>
                  <a:srgbClr val="033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Возможности:</a:t>
            </a:r>
            <a:endParaRPr lang="ru-RU" sz="6000" dirty="0">
              <a:solidFill>
                <a:srgbClr val="033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амопрезентаци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3473"/>
      </a:accent1>
      <a:accent2>
        <a:srgbClr val="034873"/>
      </a:accent2>
      <a:accent3>
        <a:srgbClr val="FBB812"/>
      </a:accent3>
      <a:accent4>
        <a:srgbClr val="F2B84B"/>
      </a:accent4>
      <a:accent5>
        <a:srgbClr val="F2F2F2"/>
      </a:accent5>
      <a:accent6>
        <a:srgbClr val="FFFFFF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</TotalTime>
  <Words>804</Words>
  <Application>Microsoft Office PowerPoint</Application>
  <PresentationFormat>Широкоэкранный</PresentationFormat>
  <Paragraphs>109</Paragraphs>
  <Slides>21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Тема Office</vt:lpstr>
      <vt:lpstr>Документ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Флагманский курс </vt:lpstr>
      <vt:lpstr>Презентация PowerPoint</vt:lpstr>
      <vt:lpstr>Презентация PowerPoint</vt:lpstr>
      <vt:lpstr>Аккредитационные показатели по основным общеобразовательным программам</vt:lpstr>
      <vt:lpstr>Презентация PowerPoint</vt:lpstr>
      <vt:lpstr>Мониторинг и КИМы для школы</vt:lpstr>
      <vt:lpstr>Презентация PowerPoint</vt:lpstr>
      <vt:lpstr>Что оцениваем? </vt:lpstr>
      <vt:lpstr>Презентация PowerPoint</vt:lpstr>
      <vt:lpstr>Функциональная грамотность</vt:lpstr>
      <vt:lpstr>Исследование ЦОКО-2022 Математическая, читательская, естественно научная</vt:lpstr>
      <vt:lpstr>Методические разработки ЦОКО с рекомендациями что делать!</vt:lpstr>
      <vt:lpstr>Презентация PowerPoint</vt:lpstr>
      <vt:lpstr>Презентация PowerPoint</vt:lpstr>
      <vt:lpstr>УРОК- основная форма реализации ФГОС и достижения планируемых результатов</vt:lpstr>
      <vt:lpstr>Школа –это место где ребенок проживает лучшие годы своей жизни!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LenovoYoga</cp:lastModifiedBy>
  <cp:revision>173</cp:revision>
  <dcterms:created xsi:type="dcterms:W3CDTF">2020-07-24T16:52:01Z</dcterms:created>
  <dcterms:modified xsi:type="dcterms:W3CDTF">2022-02-25T06:10:50Z</dcterms:modified>
</cp:coreProperties>
</file>